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Bitter Medium"/>
      <p:regular r:id="rId17"/>
    </p:embeddedFont>
    <p:embeddedFont>
      <p:font typeface="Bitter Medium"/>
      <p:regular r:id="rId18"/>
    </p:embeddedFont>
    <p:embeddedFont>
      <p:font typeface="Bitter Medium"/>
      <p:regular r:id="rId19"/>
    </p:embeddedFont>
    <p:embeddedFont>
      <p:font typeface="Bitter Medium"/>
      <p:regular r:id="rId20"/>
    </p:embeddedFont>
    <p:embeddedFont>
      <p:font typeface="Open Sans"/>
      <p:regular r:id="rId21"/>
    </p:embeddedFont>
    <p:embeddedFont>
      <p:font typeface="Open Sans"/>
      <p:regular r:id="rId22"/>
    </p:embeddedFont>
    <p:embeddedFont>
      <p:font typeface="Open Sans"/>
      <p:regular r:id="rId23"/>
    </p:embeddedFont>
    <p:embeddedFont>
      <p:font typeface="Open Sans"/>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svg"/><Relationship Id="rId4" Type="http://schemas.openxmlformats.org/officeDocument/2006/relationships/image" Target="../media/image-1-4.png"/><Relationship Id="rId5" Type="http://schemas.openxmlformats.org/officeDocument/2006/relationships/image" Target="../media/image-1-5.svg"/><Relationship Id="rId6" Type="http://schemas.openxmlformats.org/officeDocument/2006/relationships/image" Target="../media/image-1-6.png"/><Relationship Id="rId7" Type="http://schemas.openxmlformats.org/officeDocument/2006/relationships/image" Target="../media/image-1-7.svg"/><Relationship Id="rId8" Type="http://schemas.openxmlformats.org/officeDocument/2006/relationships/slideLayout" Target="../slideLayouts/slideLayout2.xml"/><Relationship Id="rId9"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hyperlink" Target="https://feedback-frontend-ochre.vercel.app/" TargetMode="External"/><Relationship Id="rId2" Type="http://schemas.openxmlformats.org/officeDocument/2006/relationships/hyperlink" Target="https://feedback-backend-u96e.onrender.com" TargetMode="External"/><Relationship Id="rId3" Type="http://schemas.openxmlformats.org/officeDocument/2006/relationships/hyperlink" Target="https://github.com/prawin0614/feedback_frontend" TargetMode="External"/><Relationship Id="rId4" Type="http://schemas.openxmlformats.org/officeDocument/2006/relationships/hyperlink" Target="https://github.com/prawin0614/feedback-backend" TargetMode="External"/><Relationship Id="rId5" Type="http://schemas.openxmlformats.org/officeDocument/2006/relationships/slideLayout" Target="../slideLayouts/slideLayout11.xml"/><Relationship Id="rId6"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3.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svg"/><Relationship Id="rId4" Type="http://schemas.openxmlformats.org/officeDocument/2006/relationships/image" Target="../media/image-3-4.png"/><Relationship Id="rId5" Type="http://schemas.openxmlformats.org/officeDocument/2006/relationships/image" Target="../media/image-3-5.svg"/><Relationship Id="rId6" Type="http://schemas.openxmlformats.org/officeDocument/2006/relationships/image" Target="../media/image-3-6.png"/><Relationship Id="rId7" Type="http://schemas.openxmlformats.org/officeDocument/2006/relationships/image" Target="../media/image-3-7.svg"/><Relationship Id="rId8" Type="http://schemas.openxmlformats.org/officeDocument/2006/relationships/image" Target="../media/image-3-8.png"/><Relationship Id="rId9" Type="http://schemas.openxmlformats.org/officeDocument/2006/relationships/image" Target="../media/image-3-9.svg"/><Relationship Id="rId10" Type="http://schemas.openxmlformats.org/officeDocument/2006/relationships/slideLayout" Target="../slideLayouts/slideLayout4.xml"/><Relationship Id="rId11"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svg"/><Relationship Id="rId3" Type="http://schemas.openxmlformats.org/officeDocument/2006/relationships/image" Target="../media/image-8-3.png"/><Relationship Id="rId4" Type="http://schemas.openxmlformats.org/officeDocument/2006/relationships/image" Target="../media/image-8-4.svg"/><Relationship Id="rId5" Type="http://schemas.openxmlformats.org/officeDocument/2006/relationships/image" Target="../media/image-8-5.png"/><Relationship Id="rId6" Type="http://schemas.openxmlformats.org/officeDocument/2006/relationships/image" Target="../media/image-8-6.svg"/><Relationship Id="rId7" Type="http://schemas.openxmlformats.org/officeDocument/2006/relationships/image" Target="../media/image-8-7.png"/><Relationship Id="rId8" Type="http://schemas.openxmlformats.org/officeDocument/2006/relationships/image" Target="../media/image-8-8.svg"/><Relationship Id="rId9" Type="http://schemas.openxmlformats.org/officeDocument/2006/relationships/slideLayout" Target="../slideLayouts/slideLayout9.xml"/><Relationship Id="rId10"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svg"/><Relationship Id="rId3" Type="http://schemas.openxmlformats.org/officeDocument/2006/relationships/image" Target="../media/image-9-3.png"/><Relationship Id="rId4" Type="http://schemas.openxmlformats.org/officeDocument/2006/relationships/image" Target="../media/image-9-4.svg"/><Relationship Id="rId5" Type="http://schemas.openxmlformats.org/officeDocument/2006/relationships/image" Target="../media/image-9-5.png"/><Relationship Id="rId6" Type="http://schemas.openxmlformats.org/officeDocument/2006/relationships/image" Target="../media/image-9-6.svg"/><Relationship Id="rId7" Type="http://schemas.openxmlformats.org/officeDocument/2006/relationships/image" Target="../media/image-9-7.png"/><Relationship Id="rId8" Type="http://schemas.openxmlformats.org/officeDocument/2006/relationships/image" Target="../media/image-9-8.svg"/><Relationship Id="rId9" Type="http://schemas.openxmlformats.org/officeDocument/2006/relationships/image" Target="../media/image-9-9.png"/><Relationship Id="rId10" Type="http://schemas.openxmlformats.org/officeDocument/2006/relationships/image" Target="../media/image-9-10.svg"/><Relationship Id="rId11" Type="http://schemas.openxmlformats.org/officeDocument/2006/relationships/image" Target="../media/image-9-11.png"/><Relationship Id="rId12" Type="http://schemas.openxmlformats.org/officeDocument/2006/relationships/image" Target="../media/image-9-12.svg"/><Relationship Id="rId13" Type="http://schemas.openxmlformats.org/officeDocument/2006/relationships/image" Target="../media/image-9-13.png"/><Relationship Id="rId14" Type="http://schemas.openxmlformats.org/officeDocument/2006/relationships/image" Target="../media/image-9-14.svg"/><Relationship Id="rId15" Type="http://schemas.openxmlformats.org/officeDocument/2006/relationships/image" Target="../media/image-9-15.png"/><Relationship Id="rId16" Type="http://schemas.openxmlformats.org/officeDocument/2006/relationships/image" Target="../media/image-9-16.svg"/><Relationship Id="rId17" Type="http://schemas.openxmlformats.org/officeDocument/2006/relationships/slideLayout" Target="../slideLayouts/slideLayout10.xml"/><Relationship Id="rId18"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3198971"/>
            <a:ext cx="7401877" cy="620078"/>
          </a:xfrm>
          <a:prstGeom prst="rect">
            <a:avLst/>
          </a:prstGeom>
          <a:noFill/>
          <a:ln/>
        </p:spPr>
        <p:txBody>
          <a:bodyPr wrap="none" lIns="0" tIns="0" rIns="0" bIns="0" rtlCol="0" anchor="t"/>
          <a:lstStyle/>
          <a:p>
            <a:pPr algn="l" indent="0" marL="0">
              <a:lnSpc>
                <a:spcPts val="4850"/>
              </a:lnSpc>
              <a:buNone/>
            </a:pPr>
            <a:r>
              <a:rPr lang="en-US" sz="3900" dirty="0">
                <a:solidFill>
                  <a:srgbClr val="2C3F42"/>
                </a:solidFill>
                <a:latin typeface="Bitter Medium" pitchFamily="34" charset="0"/>
                <a:ea typeface="Bitter Medium" pitchFamily="34" charset="-122"/>
                <a:cs typeface="Bitter Medium" pitchFamily="34" charset="-120"/>
              </a:rPr>
              <a:t>Complaint Management System</a:t>
            </a:r>
            <a:endParaRPr lang="en-US" sz="3900" dirty="0"/>
          </a:p>
        </p:txBody>
      </p:sp>
      <p:sp>
        <p:nvSpPr>
          <p:cNvPr id="4" name="Text 1"/>
          <p:cNvSpPr/>
          <p:nvPr/>
        </p:nvSpPr>
        <p:spPr>
          <a:xfrm>
            <a:off x="793790" y="4116705"/>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2B2E3C"/>
                </a:solidFill>
                <a:latin typeface="Open Sans" pitchFamily="34" charset="0"/>
                <a:ea typeface="Open Sans" pitchFamily="34" charset="-122"/>
                <a:cs typeface="Open Sans" pitchFamily="34" charset="-120"/>
              </a:rPr>
              <a:t>A Full-Stack Web Application for Streamlined Feedback</a:t>
            </a:r>
            <a:endParaRPr lang="en-US" sz="1550" dirty="0"/>
          </a:p>
        </p:txBody>
      </p:sp>
      <p:sp>
        <p:nvSpPr>
          <p:cNvPr id="5" name="Shape 2"/>
          <p:cNvSpPr/>
          <p:nvPr/>
        </p:nvSpPr>
        <p:spPr>
          <a:xfrm>
            <a:off x="793790" y="4657487"/>
            <a:ext cx="2164080" cy="373142"/>
          </a:xfrm>
          <a:prstGeom prst="roundRect">
            <a:avLst>
              <a:gd name="adj" fmla="val 17872"/>
            </a:avLst>
          </a:prstGeom>
          <a:solidFill>
            <a:srgbClr val="FCE2CF"/>
          </a:solidFill>
          <a:ln/>
        </p:spPr>
      </p:sp>
      <p:pic>
        <p:nvPicPr>
          <p:cNvPr id="6"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2852" y="4764643"/>
            <a:ext cx="158710" cy="158710"/>
          </a:xfrm>
          <a:prstGeom prst="rect">
            <a:avLst/>
          </a:prstGeom>
        </p:spPr>
      </p:pic>
      <p:sp>
        <p:nvSpPr>
          <p:cNvPr id="7" name="Text 3"/>
          <p:cNvSpPr/>
          <p:nvPr/>
        </p:nvSpPr>
        <p:spPr>
          <a:xfrm>
            <a:off x="1150858" y="4717018"/>
            <a:ext cx="1687949" cy="254079"/>
          </a:xfrm>
          <a:prstGeom prst="rect">
            <a:avLst/>
          </a:prstGeom>
          <a:noFill/>
          <a:ln/>
        </p:spPr>
        <p:txBody>
          <a:bodyPr wrap="none" lIns="0" tIns="0" rIns="0" bIns="0" rtlCol="0" anchor="t"/>
          <a:lstStyle/>
          <a:p>
            <a:pPr algn="l" indent="0" marL="0">
              <a:lnSpc>
                <a:spcPts val="2000"/>
              </a:lnSpc>
              <a:buNone/>
            </a:pPr>
            <a:r>
              <a:rPr lang="en-US" sz="1250" dirty="0">
                <a:solidFill>
                  <a:srgbClr val="2B2E3C"/>
                </a:solidFill>
                <a:latin typeface="Open Sans" pitchFamily="34" charset="0"/>
                <a:ea typeface="Open Sans" pitchFamily="34" charset="-122"/>
                <a:cs typeface="Open Sans" pitchFamily="34" charset="-120"/>
              </a:rPr>
              <a:t>PRAWIN A  (23SUCA13)</a:t>
            </a:r>
            <a:endParaRPr lang="en-US" sz="1250" dirty="0"/>
          </a:p>
        </p:txBody>
      </p:sp>
      <p:sp>
        <p:nvSpPr>
          <p:cNvPr id="8" name="Shape 4"/>
          <p:cNvSpPr/>
          <p:nvPr/>
        </p:nvSpPr>
        <p:spPr>
          <a:xfrm>
            <a:off x="3057049" y="4657487"/>
            <a:ext cx="2070140" cy="373142"/>
          </a:xfrm>
          <a:prstGeom prst="roundRect">
            <a:avLst>
              <a:gd name="adj" fmla="val 17872"/>
            </a:avLst>
          </a:prstGeom>
          <a:solidFill>
            <a:srgbClr val="FCE2CF"/>
          </a:solidFill>
          <a:ln/>
        </p:spPr>
      </p:sp>
      <p:pic>
        <p:nvPicPr>
          <p:cNvPr id="9"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76111" y="4764643"/>
            <a:ext cx="158710" cy="158710"/>
          </a:xfrm>
          <a:prstGeom prst="rect">
            <a:avLst/>
          </a:prstGeom>
        </p:spPr>
      </p:pic>
      <p:sp>
        <p:nvSpPr>
          <p:cNvPr id="10" name="Text 5"/>
          <p:cNvSpPr/>
          <p:nvPr/>
        </p:nvSpPr>
        <p:spPr>
          <a:xfrm>
            <a:off x="3414117" y="4717018"/>
            <a:ext cx="1594009" cy="254079"/>
          </a:xfrm>
          <a:prstGeom prst="rect">
            <a:avLst/>
          </a:prstGeom>
          <a:noFill/>
          <a:ln/>
        </p:spPr>
        <p:txBody>
          <a:bodyPr wrap="none" lIns="0" tIns="0" rIns="0" bIns="0" rtlCol="0" anchor="t"/>
          <a:lstStyle/>
          <a:p>
            <a:pPr algn="l" indent="0" marL="0">
              <a:lnSpc>
                <a:spcPts val="2000"/>
              </a:lnSpc>
              <a:buNone/>
            </a:pPr>
            <a:r>
              <a:rPr lang="en-US" sz="1250" dirty="0">
                <a:solidFill>
                  <a:srgbClr val="2B2E3C"/>
                </a:solidFill>
                <a:latin typeface="Open Sans" pitchFamily="34" charset="0"/>
                <a:ea typeface="Open Sans" pitchFamily="34" charset="-122"/>
                <a:cs typeface="Open Sans" pitchFamily="34" charset="-120"/>
              </a:rPr>
              <a:t>REACT, SPRING BOOT</a:t>
            </a:r>
            <a:endParaRPr lang="en-US" sz="1250" dirty="0"/>
          </a:p>
        </p:txBody>
      </p:sp>
      <p:sp>
        <p:nvSpPr>
          <p:cNvPr id="11" name="Shape 6"/>
          <p:cNvSpPr/>
          <p:nvPr/>
        </p:nvSpPr>
        <p:spPr>
          <a:xfrm>
            <a:off x="5226368" y="4657487"/>
            <a:ext cx="1717238" cy="373142"/>
          </a:xfrm>
          <a:prstGeom prst="roundRect">
            <a:avLst>
              <a:gd name="adj" fmla="val 17872"/>
            </a:avLst>
          </a:prstGeom>
          <a:solidFill>
            <a:srgbClr val="FCE2CF"/>
          </a:solidFill>
          <a:ln/>
        </p:spPr>
      </p:sp>
      <p:pic>
        <p:nvPicPr>
          <p:cNvPr id="12"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45430" y="4764643"/>
            <a:ext cx="158710" cy="158710"/>
          </a:xfrm>
          <a:prstGeom prst="rect">
            <a:avLst/>
          </a:prstGeom>
        </p:spPr>
      </p:pic>
      <p:sp>
        <p:nvSpPr>
          <p:cNvPr id="13" name="Text 7"/>
          <p:cNvSpPr/>
          <p:nvPr/>
        </p:nvSpPr>
        <p:spPr>
          <a:xfrm>
            <a:off x="5583436" y="4717018"/>
            <a:ext cx="1241108" cy="254079"/>
          </a:xfrm>
          <a:prstGeom prst="rect">
            <a:avLst/>
          </a:prstGeom>
          <a:noFill/>
          <a:ln/>
        </p:spPr>
        <p:txBody>
          <a:bodyPr wrap="none" lIns="0" tIns="0" rIns="0" bIns="0" rtlCol="0" anchor="t"/>
          <a:lstStyle/>
          <a:p>
            <a:pPr algn="l" indent="0" marL="0">
              <a:lnSpc>
                <a:spcPts val="2000"/>
              </a:lnSpc>
              <a:buNone/>
            </a:pPr>
            <a:r>
              <a:rPr lang="en-US" sz="1250" dirty="0">
                <a:solidFill>
                  <a:srgbClr val="2B2E3C"/>
                </a:solidFill>
                <a:latin typeface="Open Sans" pitchFamily="34" charset="0"/>
                <a:ea typeface="Open Sans" pitchFamily="34" charset="-122"/>
                <a:cs typeface="Open Sans" pitchFamily="34" charset="-120"/>
              </a:rPr>
              <a:t>RENDER, VERCEL</a:t>
            </a:r>
            <a:endParaRPr lang="en-US" sz="12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1600795" y="1170742"/>
            <a:ext cx="5353883" cy="452795"/>
          </a:xfrm>
          <a:prstGeom prst="rect">
            <a:avLst/>
          </a:prstGeom>
          <a:noFill/>
          <a:ln/>
        </p:spPr>
        <p:txBody>
          <a:bodyPr wrap="none" lIns="0" tIns="0" rIns="0" bIns="0" rtlCol="0" anchor="t"/>
          <a:lstStyle/>
          <a:p>
            <a:pPr algn="l" indent="0" marL="0">
              <a:lnSpc>
                <a:spcPts val="3550"/>
              </a:lnSpc>
              <a:buNone/>
            </a:pPr>
            <a:r>
              <a:rPr lang="en-US" sz="2850" dirty="0">
                <a:solidFill>
                  <a:srgbClr val="2C3F42"/>
                </a:solidFill>
                <a:latin typeface="Bitter Medium" pitchFamily="34" charset="0"/>
                <a:ea typeface="Bitter Medium" pitchFamily="34" charset="-122"/>
                <a:cs typeface="Bitter Medium" pitchFamily="34" charset="-120"/>
              </a:rPr>
              <a:t>Key Learnings &amp; Future Outlook</a:t>
            </a:r>
            <a:endParaRPr lang="en-US" sz="2850" dirty="0"/>
          </a:p>
        </p:txBody>
      </p:sp>
      <p:sp>
        <p:nvSpPr>
          <p:cNvPr id="3" name="Text 1"/>
          <p:cNvSpPr/>
          <p:nvPr/>
        </p:nvSpPr>
        <p:spPr>
          <a:xfrm>
            <a:off x="1600795" y="1835110"/>
            <a:ext cx="11428809" cy="401003"/>
          </a:xfrm>
          <a:prstGeom prst="rect">
            <a:avLst/>
          </a:prstGeom>
          <a:noFill/>
          <a:ln/>
        </p:spPr>
        <p:txBody>
          <a:bodyPr wrap="square" lIns="0" tIns="0" rIns="0" bIns="0" rtlCol="0" anchor="t"/>
          <a:lstStyle/>
          <a:p>
            <a:pPr algn="l" indent="0" marL="0">
              <a:lnSpc>
                <a:spcPts val="1550"/>
              </a:lnSpc>
              <a:buNone/>
            </a:pPr>
            <a:r>
              <a:rPr lang="en-US" sz="1100" dirty="0">
                <a:solidFill>
                  <a:srgbClr val="2B2E3C"/>
                </a:solidFill>
                <a:latin typeface="Open Sans" pitchFamily="34" charset="0"/>
                <a:ea typeface="Open Sans" pitchFamily="34" charset="-122"/>
                <a:cs typeface="Open Sans" pitchFamily="34" charset="-120"/>
              </a:rPr>
              <a:t>This project was an invaluable learning experience, navigating complex challenges and successfully deploying a functional full-stack application. We've gained significant insights into modern development practices.</a:t>
            </a:r>
            <a:endParaRPr lang="en-US" sz="1100" dirty="0"/>
          </a:p>
        </p:txBody>
      </p:sp>
      <p:sp>
        <p:nvSpPr>
          <p:cNvPr id="4" name="Text 2"/>
          <p:cNvSpPr/>
          <p:nvPr/>
        </p:nvSpPr>
        <p:spPr>
          <a:xfrm>
            <a:off x="1600795" y="2460784"/>
            <a:ext cx="2173843" cy="271701"/>
          </a:xfrm>
          <a:prstGeom prst="rect">
            <a:avLst/>
          </a:prstGeom>
          <a:noFill/>
          <a:ln/>
        </p:spPr>
        <p:txBody>
          <a:bodyPr wrap="none" lIns="0" tIns="0" rIns="0" bIns="0" rtlCol="0" anchor="t"/>
          <a:lstStyle/>
          <a:p>
            <a:pPr algn="l" indent="0" marL="0">
              <a:lnSpc>
                <a:spcPts val="2100"/>
              </a:lnSpc>
              <a:buNone/>
            </a:pPr>
            <a:r>
              <a:rPr lang="en-US" sz="1700" dirty="0">
                <a:solidFill>
                  <a:srgbClr val="2C3F42"/>
                </a:solidFill>
                <a:latin typeface="Bitter Medium" pitchFamily="34" charset="0"/>
                <a:ea typeface="Bitter Medium" pitchFamily="34" charset="-122"/>
                <a:cs typeface="Bitter Medium" pitchFamily="34" charset="-120"/>
              </a:rPr>
              <a:t>Challenges Faced</a:t>
            </a:r>
            <a:endParaRPr lang="en-US" sz="1700" dirty="0"/>
          </a:p>
        </p:txBody>
      </p:sp>
      <p:sp>
        <p:nvSpPr>
          <p:cNvPr id="5" name="Text 3"/>
          <p:cNvSpPr/>
          <p:nvPr/>
        </p:nvSpPr>
        <p:spPr>
          <a:xfrm>
            <a:off x="1600795" y="2838212"/>
            <a:ext cx="5537597" cy="2006095"/>
          </a:xfrm>
          <a:prstGeom prst="rect">
            <a:avLst/>
          </a:prstGeom>
          <a:noFill/>
          <a:ln/>
        </p:spPr>
        <p:txBody>
          <a:bodyPr wrap="square" lIns="0" tIns="0" rIns="0" bIns="0" rtlCol="0" anchor="t"/>
          <a:lstStyle/>
          <a:p>
            <a:pPr algn="l" marL="342900" indent="-342900">
              <a:lnSpc>
                <a:spcPts val="1550"/>
              </a:lnSpc>
              <a:buSzPct val="100000"/>
              <a:buChar char="•"/>
            </a:pPr>
            <a:r>
              <a:rPr lang="en-US" sz="1100" b="1" dirty="0">
                <a:solidFill>
                  <a:srgbClr val="2B2E3C"/>
                </a:solidFill>
                <a:latin typeface="Open Sans" pitchFamily="34" charset="0"/>
                <a:ea typeface="Open Sans" pitchFamily="34" charset="-122"/>
                <a:cs typeface="Open Sans" pitchFamily="34" charset="-120"/>
              </a:rPr>
              <a:t>Docker Build Issues:</a:t>
            </a:r>
            <a:pPr algn="l" indent="0" marL="0">
              <a:lnSpc>
                <a:spcPts val="1550"/>
              </a:lnSpc>
              <a:buNone/>
            </a:pPr>
            <a:r>
              <a:rPr lang="en-US" sz="1100" dirty="0">
                <a:solidFill>
                  <a:srgbClr val="2B2E3C"/>
                </a:solidFill>
                <a:latin typeface="Open Sans" pitchFamily="34" charset="0"/>
                <a:ea typeface="Open Sans" pitchFamily="34" charset="-122"/>
                <a:cs typeface="Open Sans" pitchFamily="34" charset="-120"/>
              </a:rPr>
              <a:t> Overcoming complexities in optimizing Dockerfiles for efficient image builds and deployment on Render.</a:t>
            </a:r>
            <a:endParaRPr lang="en-US" sz="1100" dirty="0"/>
          </a:p>
          <a:p>
            <a:pPr algn="l" marL="342900" indent="-342900">
              <a:lnSpc>
                <a:spcPts val="1550"/>
              </a:lnSpc>
              <a:buSzPct val="100000"/>
              <a:buChar char="•"/>
            </a:pPr>
            <a:r>
              <a:rPr lang="en-US" sz="1100" b="1" dirty="0">
                <a:solidFill>
                  <a:srgbClr val="2B2E3C"/>
                </a:solidFill>
                <a:latin typeface="Open Sans" pitchFamily="34" charset="0"/>
                <a:ea typeface="Open Sans" pitchFamily="34" charset="-122"/>
                <a:cs typeface="Open Sans" pitchFamily="34" charset="-120"/>
              </a:rPr>
              <a:t>CORS Configuration:</a:t>
            </a:r>
            <a:pPr algn="l" indent="0" marL="0">
              <a:lnSpc>
                <a:spcPts val="1550"/>
              </a:lnSpc>
              <a:buNone/>
            </a:pPr>
            <a:r>
              <a:rPr lang="en-US" sz="1100" dirty="0">
                <a:solidFill>
                  <a:srgbClr val="2B2E3C"/>
                </a:solidFill>
                <a:latin typeface="Open Sans" pitchFamily="34" charset="0"/>
                <a:ea typeface="Open Sans" pitchFamily="34" charset="-122"/>
                <a:cs typeface="Open Sans" pitchFamily="34" charset="-120"/>
              </a:rPr>
              <a:t> Meticulously configuring Cross-Origin Resource Sharing to allow secure communication between independently hosted frontend and backend.</a:t>
            </a:r>
            <a:endParaRPr lang="en-US" sz="1100" dirty="0"/>
          </a:p>
          <a:p>
            <a:pPr algn="l" marL="342900" indent="-342900">
              <a:lnSpc>
                <a:spcPts val="1550"/>
              </a:lnSpc>
              <a:buSzPct val="100000"/>
              <a:buChar char="•"/>
            </a:pPr>
            <a:r>
              <a:rPr lang="en-US" sz="1100" b="1" dirty="0">
                <a:solidFill>
                  <a:srgbClr val="2B2E3C"/>
                </a:solidFill>
                <a:latin typeface="Open Sans" pitchFamily="34" charset="0"/>
                <a:ea typeface="Open Sans" pitchFamily="34" charset="-122"/>
                <a:cs typeface="Open Sans" pitchFamily="34" charset="-120"/>
              </a:rPr>
              <a:t>Render Free Instance Sleep Delay:</a:t>
            </a:r>
            <a:pPr algn="l" indent="0" marL="0">
              <a:lnSpc>
                <a:spcPts val="1550"/>
              </a:lnSpc>
              <a:buNone/>
            </a:pPr>
            <a:r>
              <a:rPr lang="en-US" sz="1100" dirty="0">
                <a:solidFill>
                  <a:srgbClr val="2B2E3C"/>
                </a:solidFill>
                <a:latin typeface="Open Sans" pitchFamily="34" charset="0"/>
                <a:ea typeface="Open Sans" pitchFamily="34" charset="-122"/>
                <a:cs typeface="Open Sans" pitchFamily="34" charset="-120"/>
              </a:rPr>
              <a:t> Understanding and accounting for the spin-down behavior of free-tier services, implementing frontend loading states.</a:t>
            </a:r>
            <a:endParaRPr lang="en-US" sz="1100" dirty="0"/>
          </a:p>
          <a:p>
            <a:pPr algn="l" marL="342900" indent="-342900">
              <a:lnSpc>
                <a:spcPts val="1550"/>
              </a:lnSpc>
              <a:buSzPct val="100000"/>
              <a:buChar char="•"/>
            </a:pPr>
            <a:r>
              <a:rPr lang="en-US" sz="1100" b="1" dirty="0">
                <a:solidFill>
                  <a:srgbClr val="2B2E3C"/>
                </a:solidFill>
                <a:latin typeface="Open Sans" pitchFamily="34" charset="0"/>
                <a:ea typeface="Open Sans" pitchFamily="34" charset="-122"/>
                <a:cs typeface="Open Sans" pitchFamily="34" charset="-120"/>
              </a:rPr>
              <a:t>Git Merge Conflicts:</a:t>
            </a:r>
            <a:pPr algn="l" indent="0" marL="0">
              <a:lnSpc>
                <a:spcPts val="1550"/>
              </a:lnSpc>
              <a:buNone/>
            </a:pPr>
            <a:r>
              <a:rPr lang="en-US" sz="1100" dirty="0">
                <a:solidFill>
                  <a:srgbClr val="2B2E3C"/>
                </a:solidFill>
                <a:latin typeface="Open Sans" pitchFamily="34" charset="0"/>
                <a:ea typeface="Open Sans" pitchFamily="34" charset="-122"/>
                <a:cs typeface="Open Sans" pitchFamily="34" charset="-120"/>
              </a:rPr>
              <a:t> Effectively resolving merge conflicts during collaborative development, enhancing version control proficiency.</a:t>
            </a:r>
            <a:endParaRPr lang="en-US" sz="1100" dirty="0"/>
          </a:p>
        </p:txBody>
      </p:sp>
      <p:sp>
        <p:nvSpPr>
          <p:cNvPr id="6" name="Text 4"/>
          <p:cNvSpPr/>
          <p:nvPr/>
        </p:nvSpPr>
        <p:spPr>
          <a:xfrm>
            <a:off x="7499628" y="2460784"/>
            <a:ext cx="2173843" cy="271701"/>
          </a:xfrm>
          <a:prstGeom prst="rect">
            <a:avLst/>
          </a:prstGeom>
          <a:noFill/>
          <a:ln/>
        </p:spPr>
        <p:txBody>
          <a:bodyPr wrap="none" lIns="0" tIns="0" rIns="0" bIns="0" rtlCol="0" anchor="t"/>
          <a:lstStyle/>
          <a:p>
            <a:pPr algn="l" indent="0" marL="0">
              <a:lnSpc>
                <a:spcPts val="2100"/>
              </a:lnSpc>
              <a:buNone/>
            </a:pPr>
            <a:r>
              <a:rPr lang="en-US" sz="1700" dirty="0">
                <a:solidFill>
                  <a:srgbClr val="2C3F42"/>
                </a:solidFill>
                <a:latin typeface="Bitter Medium" pitchFamily="34" charset="0"/>
                <a:ea typeface="Bitter Medium" pitchFamily="34" charset="-122"/>
                <a:cs typeface="Bitter Medium" pitchFamily="34" charset="-120"/>
              </a:rPr>
              <a:t>Conclusion &amp; Impact</a:t>
            </a:r>
            <a:endParaRPr lang="en-US" sz="1700" dirty="0"/>
          </a:p>
        </p:txBody>
      </p:sp>
      <p:sp>
        <p:nvSpPr>
          <p:cNvPr id="7" name="Text 5"/>
          <p:cNvSpPr/>
          <p:nvPr/>
        </p:nvSpPr>
        <p:spPr>
          <a:xfrm>
            <a:off x="7499628" y="2838212"/>
            <a:ext cx="5537597" cy="1203657"/>
          </a:xfrm>
          <a:prstGeom prst="rect">
            <a:avLst/>
          </a:prstGeom>
          <a:noFill/>
          <a:ln/>
        </p:spPr>
        <p:txBody>
          <a:bodyPr wrap="square" lIns="0" tIns="0" rIns="0" bIns="0" rtlCol="0" anchor="t"/>
          <a:lstStyle/>
          <a:p>
            <a:pPr algn="l" marL="342900" indent="-342900">
              <a:lnSpc>
                <a:spcPts val="1550"/>
              </a:lnSpc>
              <a:buSzPct val="100000"/>
              <a:buChar char="•"/>
            </a:pPr>
            <a:r>
              <a:rPr lang="en-US" sz="1100" dirty="0">
                <a:solidFill>
                  <a:srgbClr val="2B2E3C"/>
                </a:solidFill>
                <a:latin typeface="Open Sans" pitchFamily="34" charset="0"/>
                <a:ea typeface="Open Sans" pitchFamily="34" charset="-122"/>
                <a:cs typeface="Open Sans" pitchFamily="34" charset="-120"/>
              </a:rPr>
              <a:t>Successfully developed and deployed a fully functional Complaint Management System, ready for practical use.</a:t>
            </a:r>
            <a:endParaRPr lang="en-US" sz="1100" dirty="0"/>
          </a:p>
          <a:p>
            <a:pPr algn="l" marL="342900" indent="-342900">
              <a:lnSpc>
                <a:spcPts val="1550"/>
              </a:lnSpc>
              <a:buSzPct val="100000"/>
              <a:buChar char="•"/>
            </a:pPr>
            <a:r>
              <a:rPr lang="en-US" sz="1100" dirty="0">
                <a:solidFill>
                  <a:srgbClr val="2B2E3C"/>
                </a:solidFill>
                <a:latin typeface="Open Sans" pitchFamily="34" charset="0"/>
                <a:ea typeface="Open Sans" pitchFamily="34" charset="-122"/>
                <a:cs typeface="Open Sans" pitchFamily="34" charset="-120"/>
              </a:rPr>
              <a:t>Adhered to industry-level best practices in full-stack development, from architecture to deployment.</a:t>
            </a:r>
            <a:endParaRPr lang="en-US" sz="1100" dirty="0"/>
          </a:p>
          <a:p>
            <a:pPr algn="l" marL="342900" indent="-342900">
              <a:lnSpc>
                <a:spcPts val="1550"/>
              </a:lnSpc>
              <a:buSzPct val="100000"/>
              <a:buChar char="•"/>
            </a:pPr>
            <a:r>
              <a:rPr lang="en-US" sz="1100" dirty="0">
                <a:solidFill>
                  <a:srgbClr val="2B2E3C"/>
                </a:solidFill>
                <a:latin typeface="Open Sans" pitchFamily="34" charset="0"/>
                <a:ea typeface="Open Sans" pitchFamily="34" charset="-122"/>
                <a:cs typeface="Open Sans" pitchFamily="34" charset="-120"/>
              </a:rPr>
              <a:t>Demonstrated proficiency in Continuous Integration/Continuous Deployment (CI/CD), Dockerization, and integrating code quality tools.</a:t>
            </a:r>
            <a:endParaRPr lang="en-US" sz="1100" dirty="0"/>
          </a:p>
        </p:txBody>
      </p:sp>
      <p:sp>
        <p:nvSpPr>
          <p:cNvPr id="8" name="Text 6"/>
          <p:cNvSpPr/>
          <p:nvPr/>
        </p:nvSpPr>
        <p:spPr>
          <a:xfrm>
            <a:off x="1600795" y="4966638"/>
            <a:ext cx="2220516" cy="271701"/>
          </a:xfrm>
          <a:prstGeom prst="rect">
            <a:avLst/>
          </a:prstGeom>
          <a:noFill/>
          <a:ln/>
        </p:spPr>
        <p:txBody>
          <a:bodyPr wrap="none" lIns="0" tIns="0" rIns="0" bIns="0" rtlCol="0" anchor="t"/>
          <a:lstStyle/>
          <a:p>
            <a:pPr algn="l" indent="0" marL="0">
              <a:lnSpc>
                <a:spcPts val="2100"/>
              </a:lnSpc>
              <a:buNone/>
            </a:pPr>
            <a:r>
              <a:rPr lang="en-US" sz="1700" dirty="0">
                <a:solidFill>
                  <a:srgbClr val="2C3F42"/>
                </a:solidFill>
                <a:latin typeface="Bitter Medium" pitchFamily="34" charset="0"/>
                <a:ea typeface="Bitter Medium" pitchFamily="34" charset="-122"/>
                <a:cs typeface="Bitter Medium" pitchFamily="34" charset="-120"/>
              </a:rPr>
              <a:t>Live Application Links</a:t>
            </a:r>
            <a:endParaRPr lang="en-US" sz="1700" dirty="0"/>
          </a:p>
        </p:txBody>
      </p:sp>
      <p:sp>
        <p:nvSpPr>
          <p:cNvPr id="9" name="Text 7"/>
          <p:cNvSpPr/>
          <p:nvPr/>
        </p:nvSpPr>
        <p:spPr>
          <a:xfrm>
            <a:off x="1600795" y="5397048"/>
            <a:ext cx="11428809" cy="200501"/>
          </a:xfrm>
          <a:prstGeom prst="rect">
            <a:avLst/>
          </a:prstGeom>
          <a:noFill/>
          <a:ln/>
        </p:spPr>
        <p:txBody>
          <a:bodyPr wrap="none" lIns="0" tIns="0" rIns="0" bIns="0" rtlCol="0" anchor="t"/>
          <a:lstStyle/>
          <a:p>
            <a:pPr algn="l" indent="0" marL="0">
              <a:lnSpc>
                <a:spcPts val="1550"/>
              </a:lnSpc>
              <a:buNone/>
            </a:pPr>
            <a:r>
              <a:rPr lang="en-US" sz="1100" dirty="0">
                <a:solidFill>
                  <a:srgbClr val="2B2E3C"/>
                </a:solidFill>
                <a:latin typeface="Open Sans" pitchFamily="34" charset="0"/>
                <a:ea typeface="Open Sans" pitchFamily="34" charset="-122"/>
                <a:cs typeface="Open Sans" pitchFamily="34" charset="-120"/>
              </a:rPr>
              <a:t>Explore the live application and its source code:</a:t>
            </a:r>
            <a:endParaRPr lang="en-US" sz="1100" dirty="0"/>
          </a:p>
        </p:txBody>
      </p:sp>
      <p:sp>
        <p:nvSpPr>
          <p:cNvPr id="10" name="Text 8"/>
          <p:cNvSpPr/>
          <p:nvPr/>
        </p:nvSpPr>
        <p:spPr>
          <a:xfrm>
            <a:off x="1600795" y="5716493"/>
            <a:ext cx="11428809" cy="200501"/>
          </a:xfrm>
          <a:prstGeom prst="rect">
            <a:avLst/>
          </a:prstGeom>
          <a:noFill/>
          <a:ln/>
        </p:spPr>
        <p:txBody>
          <a:bodyPr wrap="none" lIns="0" tIns="0" rIns="0" bIns="0" rtlCol="0" anchor="t"/>
          <a:lstStyle/>
          <a:p>
            <a:pPr algn="l" indent="0" marL="0">
              <a:lnSpc>
                <a:spcPts val="1550"/>
              </a:lnSpc>
              <a:buNone/>
            </a:pPr>
            <a:r>
              <a:rPr lang="en-US" sz="1100" b="1" dirty="0">
                <a:solidFill>
                  <a:srgbClr val="2B2E3C"/>
                </a:solidFill>
                <a:latin typeface="Open Sans" pitchFamily="34" charset="0"/>
                <a:ea typeface="Open Sans" pitchFamily="34" charset="-122"/>
                <a:cs typeface="Open Sans" pitchFamily="34" charset="-120"/>
              </a:rPr>
              <a:t>Frontend:</a:t>
            </a:r>
            <a:pPr algn="l" indent="0" marL="0">
              <a:lnSpc>
                <a:spcPts val="1550"/>
              </a:lnSpc>
              <a:buNone/>
            </a:pPr>
            <a:r>
              <a:rPr lang="en-US" sz="1100" dirty="0">
                <a:solidFill>
                  <a:srgbClr val="2B2E3C"/>
                </a:solidFill>
                <a:latin typeface="Open Sans" pitchFamily="34" charset="0"/>
                <a:ea typeface="Open Sans" pitchFamily="34" charset="-122"/>
                <a:cs typeface="Open Sans" pitchFamily="34" charset="-120"/>
              </a:rPr>
              <a:t> </a:t>
            </a:r>
            <a:pPr algn="l" indent="0" marL="0">
              <a:lnSpc>
                <a:spcPts val="1550"/>
              </a:lnSpc>
              <a:buNone/>
            </a:pPr>
            <a:r>
              <a:rPr lang="en-US" sz="1100" u="sng" dirty="0">
                <a:solidFill>
                  <a:srgbClr val="D2600F"/>
                </a:solidFill>
                <a:latin typeface="Open Sans" pitchFamily="34" charset="0"/>
                <a:ea typeface="Open Sans" pitchFamily="34" charset="-122"/>
                <a:cs typeface="Open Sans" pitchFamily="34" charset="-120"/>
                <a:hlinkClick r:id="rId1" invalidUrl="" action="" tgtFrame="" tooltip="" history="1" highlightClick="0" endSnd="0">
                  <a:extLst>
                    <a:ext uri="{A12FA001-AC4F-418D-AE19-62706E023703}">
                      <ahyp:hlinkClr xmlns:ahyp="http://schemas.microsoft.com/office/drawing/2018/hyperlinkcolor" val="tx"/>
                    </a:ext>
                  </a:extLst>
                </a:hlinkClick>
              </a:rPr>
              <a:t>https://feedback-frontend-ochre.vercel.app/</a:t>
            </a:r>
            <a:endParaRPr lang="en-US" sz="1100" dirty="0"/>
          </a:p>
        </p:txBody>
      </p:sp>
      <p:sp>
        <p:nvSpPr>
          <p:cNvPr id="11" name="Text 9"/>
          <p:cNvSpPr/>
          <p:nvPr/>
        </p:nvSpPr>
        <p:spPr>
          <a:xfrm>
            <a:off x="1600795" y="6035938"/>
            <a:ext cx="11428809" cy="200501"/>
          </a:xfrm>
          <a:prstGeom prst="rect">
            <a:avLst/>
          </a:prstGeom>
          <a:noFill/>
          <a:ln/>
        </p:spPr>
        <p:txBody>
          <a:bodyPr wrap="none" lIns="0" tIns="0" rIns="0" bIns="0" rtlCol="0" anchor="t"/>
          <a:lstStyle/>
          <a:p>
            <a:pPr algn="l" indent="0" marL="0">
              <a:lnSpc>
                <a:spcPts val="1550"/>
              </a:lnSpc>
              <a:buNone/>
            </a:pPr>
            <a:r>
              <a:rPr lang="en-US" sz="1100" b="1" dirty="0">
                <a:solidFill>
                  <a:srgbClr val="2B2E3C"/>
                </a:solidFill>
                <a:latin typeface="Open Sans" pitchFamily="34" charset="0"/>
                <a:ea typeface="Open Sans" pitchFamily="34" charset="-122"/>
                <a:cs typeface="Open Sans" pitchFamily="34" charset="-120"/>
              </a:rPr>
              <a:t>Backend:</a:t>
            </a:r>
            <a:pPr algn="l" indent="0" marL="0">
              <a:lnSpc>
                <a:spcPts val="1550"/>
              </a:lnSpc>
              <a:buNone/>
            </a:pPr>
            <a:r>
              <a:rPr lang="en-US" sz="1100" dirty="0">
                <a:solidFill>
                  <a:srgbClr val="2B2E3C"/>
                </a:solidFill>
                <a:latin typeface="Open Sans" pitchFamily="34" charset="0"/>
                <a:ea typeface="Open Sans" pitchFamily="34" charset="-122"/>
                <a:cs typeface="Open Sans" pitchFamily="34" charset="-120"/>
              </a:rPr>
              <a:t> </a:t>
            </a:r>
            <a:pPr algn="l" indent="0" marL="0">
              <a:lnSpc>
                <a:spcPts val="1550"/>
              </a:lnSpc>
              <a:buNone/>
            </a:pPr>
            <a:r>
              <a:rPr lang="en-US" sz="1100" u="sng" dirty="0">
                <a:solidFill>
                  <a:srgbClr val="D2600F"/>
                </a:solidFill>
                <a:latin typeface="Open Sans" pitchFamily="34" charset="0"/>
                <a:ea typeface="Open Sans" pitchFamily="34" charset="-122"/>
                <a:cs typeface="Open Sans" pitchFamily="34" charset="-120"/>
                <a:hlinkClick r:id="rId2" invalidUrl="" action="" tgtFrame="" tooltip="" history="1" highlightClick="0" endSnd="0">
                  <a:extLst>
                    <a:ext uri="{A12FA001-AC4F-418D-AE19-62706E023703}">
                      <ahyp:hlinkClr xmlns:ahyp="http://schemas.microsoft.com/office/drawing/2018/hyperlinkcolor" val="tx"/>
                    </a:ext>
                  </a:extLst>
                </a:hlinkClick>
              </a:rPr>
              <a:t>https://feedback-backend-u96e.onrender.com</a:t>
            </a:r>
            <a:endParaRPr lang="en-US" sz="1100" dirty="0"/>
          </a:p>
        </p:txBody>
      </p:sp>
      <p:sp>
        <p:nvSpPr>
          <p:cNvPr id="12" name="Text 10"/>
          <p:cNvSpPr/>
          <p:nvPr/>
        </p:nvSpPr>
        <p:spPr>
          <a:xfrm>
            <a:off x="1600795" y="6355383"/>
            <a:ext cx="11428809" cy="200501"/>
          </a:xfrm>
          <a:prstGeom prst="rect">
            <a:avLst/>
          </a:prstGeom>
          <a:noFill/>
          <a:ln/>
        </p:spPr>
        <p:txBody>
          <a:bodyPr wrap="none" lIns="0" tIns="0" rIns="0" bIns="0" rtlCol="0" anchor="t"/>
          <a:lstStyle/>
          <a:p>
            <a:pPr algn="l" indent="0" marL="0">
              <a:lnSpc>
                <a:spcPts val="1550"/>
              </a:lnSpc>
              <a:buNone/>
            </a:pPr>
            <a:r>
              <a:rPr lang="en-US" sz="1100" b="1" dirty="0">
                <a:solidFill>
                  <a:srgbClr val="2B2E3C"/>
                </a:solidFill>
                <a:latin typeface="Open Sans" pitchFamily="34" charset="0"/>
                <a:ea typeface="Open Sans" pitchFamily="34" charset="-122"/>
                <a:cs typeface="Open Sans" pitchFamily="34" charset="-120"/>
              </a:rPr>
              <a:t>GitHub Frontend Repo:</a:t>
            </a:r>
            <a:pPr algn="l" indent="0" marL="0">
              <a:lnSpc>
                <a:spcPts val="1550"/>
              </a:lnSpc>
              <a:buNone/>
            </a:pPr>
            <a:r>
              <a:rPr lang="en-US" sz="1100" dirty="0">
                <a:solidFill>
                  <a:srgbClr val="2B2E3C"/>
                </a:solidFill>
                <a:latin typeface="Open Sans" pitchFamily="34" charset="0"/>
                <a:ea typeface="Open Sans" pitchFamily="34" charset="-122"/>
                <a:cs typeface="Open Sans" pitchFamily="34" charset="-120"/>
              </a:rPr>
              <a:t> </a:t>
            </a:r>
            <a:pPr algn="l" indent="0" marL="0">
              <a:lnSpc>
                <a:spcPts val="1550"/>
              </a:lnSpc>
              <a:buNone/>
            </a:pPr>
            <a:r>
              <a:rPr lang="en-US" sz="1100" u="sng" dirty="0">
                <a:solidFill>
                  <a:srgbClr val="D2600F"/>
                </a:solidFill>
                <a:latin typeface="Open Sans" pitchFamily="34" charset="0"/>
                <a:ea typeface="Open Sans" pitchFamily="34" charset="-122"/>
                <a:cs typeface="Open Sans" pitchFamily="34" charset="-120"/>
                <a:hlinkClick r:id="rId3" invalidUrl="" action="" tgtFrame="" tooltip="" history="1" highlightClick="0" endSnd="0">
                  <a:extLst>
                    <a:ext uri="{A12FA001-AC4F-418D-AE19-62706E023703}">
                      <ahyp:hlinkClr xmlns:ahyp="http://schemas.microsoft.com/office/drawing/2018/hyperlinkcolor" val="tx"/>
                    </a:ext>
                  </a:extLst>
                </a:hlinkClick>
              </a:rPr>
              <a:t>https://github.com/prawin0614/feedback_frontend</a:t>
            </a:r>
            <a:endParaRPr lang="en-US" sz="1100" dirty="0"/>
          </a:p>
        </p:txBody>
      </p:sp>
      <p:sp>
        <p:nvSpPr>
          <p:cNvPr id="13" name="Text 11"/>
          <p:cNvSpPr/>
          <p:nvPr/>
        </p:nvSpPr>
        <p:spPr>
          <a:xfrm>
            <a:off x="1600795" y="6674827"/>
            <a:ext cx="11428809" cy="200501"/>
          </a:xfrm>
          <a:prstGeom prst="rect">
            <a:avLst/>
          </a:prstGeom>
          <a:noFill/>
          <a:ln/>
        </p:spPr>
        <p:txBody>
          <a:bodyPr wrap="none" lIns="0" tIns="0" rIns="0" bIns="0" rtlCol="0" anchor="t"/>
          <a:lstStyle/>
          <a:p>
            <a:pPr algn="l" indent="0" marL="0">
              <a:lnSpc>
                <a:spcPts val="1550"/>
              </a:lnSpc>
              <a:buNone/>
            </a:pPr>
            <a:r>
              <a:rPr lang="en-US" sz="1100" b="1" dirty="0">
                <a:solidFill>
                  <a:srgbClr val="2B2E3C"/>
                </a:solidFill>
                <a:latin typeface="Open Sans" pitchFamily="34" charset="0"/>
                <a:ea typeface="Open Sans" pitchFamily="34" charset="-122"/>
                <a:cs typeface="Open Sans" pitchFamily="34" charset="-120"/>
              </a:rPr>
              <a:t>GitHub Backend Repo:</a:t>
            </a:r>
            <a:pPr algn="l" indent="0" marL="0">
              <a:lnSpc>
                <a:spcPts val="1550"/>
              </a:lnSpc>
              <a:buNone/>
            </a:pPr>
            <a:r>
              <a:rPr lang="en-US" sz="1100" dirty="0">
                <a:solidFill>
                  <a:srgbClr val="2B2E3C"/>
                </a:solidFill>
                <a:latin typeface="Open Sans" pitchFamily="34" charset="0"/>
                <a:ea typeface="Open Sans" pitchFamily="34" charset="-122"/>
                <a:cs typeface="Open Sans" pitchFamily="34" charset="-120"/>
              </a:rPr>
              <a:t> </a:t>
            </a:r>
            <a:pPr algn="l" indent="0" marL="0">
              <a:lnSpc>
                <a:spcPts val="1550"/>
              </a:lnSpc>
              <a:buNone/>
            </a:pPr>
            <a:r>
              <a:rPr lang="en-US" sz="1100" u="sng" dirty="0">
                <a:solidFill>
                  <a:srgbClr val="D2600F"/>
                </a:solidFill>
                <a:latin typeface="Open Sans" pitchFamily="34" charset="0"/>
                <a:ea typeface="Open Sans" pitchFamily="34" charset="-122"/>
                <a:cs typeface="Open Sans" pitchFamily="34" charset="-120"/>
                <a:hlinkClick r:id="rId4" invalidUrl="" action="" tgtFrame="" tooltip="" history="1" highlightClick="0" endSnd="0">
                  <a:extLst>
                    <a:ext uri="{A12FA001-AC4F-418D-AE19-62706E023703}">
                      <ahyp:hlinkClr xmlns:ahyp="http://schemas.microsoft.com/office/drawing/2018/hyperlinkcolor" val="tx"/>
                    </a:ext>
                  </a:extLst>
                </a:hlinkClick>
              </a:rPr>
              <a:t>https://github.com/prawin0614/feedback-backend</a:t>
            </a:r>
            <a:endParaRPr lang="en-US" sz="1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541026"/>
            <a:ext cx="9670256" cy="620078"/>
          </a:xfrm>
          <a:prstGeom prst="rect">
            <a:avLst/>
          </a:prstGeom>
          <a:noFill/>
          <a:ln/>
        </p:spPr>
        <p:txBody>
          <a:bodyPr wrap="none" lIns="0" tIns="0" rIns="0" bIns="0" rtlCol="0" anchor="t"/>
          <a:lstStyle/>
          <a:p>
            <a:pPr algn="l" indent="0" marL="0">
              <a:lnSpc>
                <a:spcPts val="4850"/>
              </a:lnSpc>
              <a:buNone/>
            </a:pPr>
            <a:r>
              <a:rPr lang="en-US" sz="3900" dirty="0">
                <a:solidFill>
                  <a:srgbClr val="2C3F42"/>
                </a:solidFill>
                <a:latin typeface="Bitter Medium" pitchFamily="34" charset="0"/>
                <a:ea typeface="Bitter Medium" pitchFamily="34" charset="-122"/>
                <a:cs typeface="Bitter Medium" pitchFamily="34" charset="-120"/>
              </a:rPr>
              <a:t>Project Overview: Bridging Feedback Gaps</a:t>
            </a:r>
            <a:endParaRPr lang="en-US" sz="3900" dirty="0"/>
          </a:p>
        </p:txBody>
      </p:sp>
      <p:sp>
        <p:nvSpPr>
          <p:cNvPr id="3" name="Text 1"/>
          <p:cNvSpPr/>
          <p:nvPr/>
        </p:nvSpPr>
        <p:spPr>
          <a:xfrm>
            <a:off x="793790" y="2557939"/>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2B2E3C"/>
                </a:solidFill>
                <a:latin typeface="Open Sans" pitchFamily="34" charset="0"/>
                <a:ea typeface="Open Sans" pitchFamily="34" charset="-122"/>
                <a:cs typeface="Open Sans" pitchFamily="34" charset="-120"/>
              </a:rPr>
              <a:t>The Complaint Management System is a comprehensive full-stack web application designed to simplify and enhance the process of handling feedback. It creates a seamless channel for students to voice their concerns and for management to address them efficiently.</a:t>
            </a:r>
            <a:endParaRPr lang="en-US" sz="1550" dirty="0"/>
          </a:p>
        </p:txBody>
      </p:sp>
      <p:pic>
        <p:nvPicPr>
          <p:cNvPr id="4" name="Image 0" descr="preencoded.png">    </p:cNvPr>
          <p:cNvPicPr>
            <a:picLocks noChangeAspect="1"/>
          </p:cNvPicPr>
          <p:nvPr/>
        </p:nvPicPr>
        <p:blipFill>
          <a:blip r:embed="rId1"/>
          <a:stretch>
            <a:fillRect/>
          </a:stretch>
        </p:blipFill>
        <p:spPr>
          <a:xfrm>
            <a:off x="793790" y="3416260"/>
            <a:ext cx="1502688" cy="1502688"/>
          </a:xfrm>
          <a:prstGeom prst="rect">
            <a:avLst/>
          </a:prstGeom>
        </p:spPr>
      </p:pic>
      <p:sp>
        <p:nvSpPr>
          <p:cNvPr id="5" name="Text 2"/>
          <p:cNvSpPr/>
          <p:nvPr/>
        </p:nvSpPr>
        <p:spPr>
          <a:xfrm>
            <a:off x="2544485" y="3416260"/>
            <a:ext cx="2431494" cy="620316"/>
          </a:xfrm>
          <a:prstGeom prst="rect">
            <a:avLst/>
          </a:prstGeom>
          <a:noFill/>
          <a:ln/>
        </p:spPr>
        <p:txBody>
          <a:bodyPr wrap="square" lIns="0" tIns="0" rIns="0" bIns="0" rtlCol="0" anchor="t"/>
          <a:lstStyle/>
          <a:p>
            <a:pPr algn="l" indent="0" marL="0">
              <a:lnSpc>
                <a:spcPts val="2400"/>
              </a:lnSpc>
              <a:buNone/>
            </a:pPr>
            <a:r>
              <a:rPr lang="en-US" sz="1950" dirty="0">
                <a:solidFill>
                  <a:srgbClr val="2B2E3C"/>
                </a:solidFill>
                <a:latin typeface="Bitter Medium" pitchFamily="34" charset="0"/>
                <a:ea typeface="Bitter Medium" pitchFamily="34" charset="-122"/>
                <a:cs typeface="Bitter Medium" pitchFamily="34" charset="-120"/>
              </a:rPr>
              <a:t>Effortless Complaint Submission</a:t>
            </a:r>
            <a:endParaRPr lang="en-US" sz="1950" dirty="0"/>
          </a:p>
        </p:txBody>
      </p:sp>
      <p:sp>
        <p:nvSpPr>
          <p:cNvPr id="6" name="Text 3"/>
          <p:cNvSpPr/>
          <p:nvPr/>
        </p:nvSpPr>
        <p:spPr>
          <a:xfrm>
            <a:off x="2544485" y="4155638"/>
            <a:ext cx="2431494" cy="1905238"/>
          </a:xfrm>
          <a:prstGeom prst="rect">
            <a:avLst/>
          </a:prstGeom>
          <a:noFill/>
          <a:ln/>
        </p:spPr>
        <p:txBody>
          <a:bodyPr wrap="square" lIns="0" tIns="0" rIns="0" bIns="0" rtlCol="0" anchor="t"/>
          <a:lstStyle/>
          <a:p>
            <a:pPr algn="l" indent="0" marL="0">
              <a:lnSpc>
                <a:spcPts val="2500"/>
              </a:lnSpc>
              <a:buNone/>
            </a:pPr>
            <a:r>
              <a:rPr lang="en-US" sz="1550" dirty="0">
                <a:solidFill>
                  <a:srgbClr val="2B2E3C"/>
                </a:solidFill>
                <a:latin typeface="Open Sans" pitchFamily="34" charset="0"/>
                <a:ea typeface="Open Sans" pitchFamily="34" charset="-122"/>
                <a:cs typeface="Open Sans" pitchFamily="34" charset="-120"/>
              </a:rPr>
              <a:t>Students can easily submit detailed complaints through an intuitive user interface, ensuring their feedback is heard.</a:t>
            </a:r>
            <a:endParaRPr lang="en-US" sz="1550" dirty="0"/>
          </a:p>
        </p:txBody>
      </p:sp>
      <p:pic>
        <p:nvPicPr>
          <p:cNvPr id="7" name="Image 1" descr="preencoded.png">    </p:cNvPr>
          <p:cNvPicPr>
            <a:picLocks noChangeAspect="1"/>
          </p:cNvPicPr>
          <p:nvPr/>
        </p:nvPicPr>
        <p:blipFill>
          <a:blip r:embed="rId2"/>
          <a:stretch>
            <a:fillRect/>
          </a:stretch>
        </p:blipFill>
        <p:spPr>
          <a:xfrm>
            <a:off x="5223986" y="3416260"/>
            <a:ext cx="1502807" cy="1502807"/>
          </a:xfrm>
          <a:prstGeom prst="rect">
            <a:avLst/>
          </a:prstGeom>
        </p:spPr>
      </p:pic>
      <p:sp>
        <p:nvSpPr>
          <p:cNvPr id="8" name="Text 4"/>
          <p:cNvSpPr/>
          <p:nvPr/>
        </p:nvSpPr>
        <p:spPr>
          <a:xfrm>
            <a:off x="6974800" y="3416260"/>
            <a:ext cx="2431494" cy="930473"/>
          </a:xfrm>
          <a:prstGeom prst="rect">
            <a:avLst/>
          </a:prstGeom>
          <a:noFill/>
          <a:ln/>
        </p:spPr>
        <p:txBody>
          <a:bodyPr wrap="square" lIns="0" tIns="0" rIns="0" bIns="0" rtlCol="0" anchor="t"/>
          <a:lstStyle/>
          <a:p>
            <a:pPr algn="l" indent="0" marL="0">
              <a:lnSpc>
                <a:spcPts val="2400"/>
              </a:lnSpc>
              <a:buNone/>
            </a:pPr>
            <a:r>
              <a:rPr lang="en-US" sz="1950" dirty="0">
                <a:solidFill>
                  <a:srgbClr val="2B2E3C"/>
                </a:solidFill>
                <a:latin typeface="Bitter Medium" pitchFamily="34" charset="0"/>
                <a:ea typeface="Bitter Medium" pitchFamily="34" charset="-122"/>
                <a:cs typeface="Bitter Medium" pitchFamily="34" charset="-120"/>
              </a:rPr>
              <a:t>Transparent Management &amp; Resolution</a:t>
            </a:r>
            <a:endParaRPr lang="en-US" sz="1950" dirty="0"/>
          </a:p>
        </p:txBody>
      </p:sp>
      <p:sp>
        <p:nvSpPr>
          <p:cNvPr id="9" name="Text 5"/>
          <p:cNvSpPr/>
          <p:nvPr/>
        </p:nvSpPr>
        <p:spPr>
          <a:xfrm>
            <a:off x="6974800" y="4465796"/>
            <a:ext cx="2431494" cy="2222778"/>
          </a:xfrm>
          <a:prstGeom prst="rect">
            <a:avLst/>
          </a:prstGeom>
          <a:noFill/>
          <a:ln/>
        </p:spPr>
        <p:txBody>
          <a:bodyPr wrap="square" lIns="0" tIns="0" rIns="0" bIns="0" rtlCol="0" anchor="t"/>
          <a:lstStyle/>
          <a:p>
            <a:pPr algn="l" indent="0" marL="0">
              <a:lnSpc>
                <a:spcPts val="2500"/>
              </a:lnSpc>
              <a:buNone/>
            </a:pPr>
            <a:r>
              <a:rPr lang="en-US" sz="1550" dirty="0">
                <a:solidFill>
                  <a:srgbClr val="2B2E3C"/>
                </a:solidFill>
                <a:latin typeface="Open Sans" pitchFamily="34" charset="0"/>
                <a:ea typeface="Open Sans" pitchFamily="34" charset="-122"/>
                <a:cs typeface="Open Sans" pitchFamily="34" charset="-120"/>
              </a:rPr>
              <a:t>Management gains a centralized platform to view, update statuses, and resolve complaints, fostering accountability and improving service quality.</a:t>
            </a:r>
            <a:endParaRPr lang="en-US" sz="1550" dirty="0"/>
          </a:p>
        </p:txBody>
      </p:sp>
      <p:pic>
        <p:nvPicPr>
          <p:cNvPr id="10" name="Image 2" descr="preencoded.png">    </p:cNvPr>
          <p:cNvPicPr>
            <a:picLocks noChangeAspect="1"/>
          </p:cNvPicPr>
          <p:nvPr/>
        </p:nvPicPr>
        <p:blipFill>
          <a:blip r:embed="rId3"/>
          <a:stretch>
            <a:fillRect/>
          </a:stretch>
        </p:blipFill>
        <p:spPr>
          <a:xfrm>
            <a:off x="9654302" y="3416260"/>
            <a:ext cx="1502807" cy="1502807"/>
          </a:xfrm>
          <a:prstGeom prst="rect">
            <a:avLst/>
          </a:prstGeom>
        </p:spPr>
      </p:pic>
      <p:sp>
        <p:nvSpPr>
          <p:cNvPr id="11" name="Text 6"/>
          <p:cNvSpPr/>
          <p:nvPr/>
        </p:nvSpPr>
        <p:spPr>
          <a:xfrm>
            <a:off x="11405116" y="3416260"/>
            <a:ext cx="2431494" cy="620316"/>
          </a:xfrm>
          <a:prstGeom prst="rect">
            <a:avLst/>
          </a:prstGeom>
          <a:noFill/>
          <a:ln/>
        </p:spPr>
        <p:txBody>
          <a:bodyPr wrap="square" lIns="0" tIns="0" rIns="0" bIns="0" rtlCol="0" anchor="t"/>
          <a:lstStyle/>
          <a:p>
            <a:pPr algn="l" indent="0" marL="0">
              <a:lnSpc>
                <a:spcPts val="2400"/>
              </a:lnSpc>
              <a:buNone/>
            </a:pPr>
            <a:r>
              <a:rPr lang="en-US" sz="1950" dirty="0">
                <a:solidFill>
                  <a:srgbClr val="2B2E3C"/>
                </a:solidFill>
                <a:latin typeface="Bitter Medium" pitchFamily="34" charset="0"/>
                <a:ea typeface="Bitter Medium" pitchFamily="34" charset="-122"/>
                <a:cs typeface="Bitter Medium" pitchFamily="34" charset="-120"/>
              </a:rPr>
              <a:t>Robust Full-Stack Implementation</a:t>
            </a:r>
            <a:endParaRPr lang="en-US" sz="1950" dirty="0"/>
          </a:p>
        </p:txBody>
      </p:sp>
      <p:sp>
        <p:nvSpPr>
          <p:cNvPr id="12" name="Text 7"/>
          <p:cNvSpPr/>
          <p:nvPr/>
        </p:nvSpPr>
        <p:spPr>
          <a:xfrm>
            <a:off x="11405116" y="4155638"/>
            <a:ext cx="2431494" cy="2222778"/>
          </a:xfrm>
          <a:prstGeom prst="rect">
            <a:avLst/>
          </a:prstGeom>
          <a:noFill/>
          <a:ln/>
        </p:spPr>
        <p:txBody>
          <a:bodyPr wrap="square" lIns="0" tIns="0" rIns="0" bIns="0" rtlCol="0" anchor="t"/>
          <a:lstStyle/>
          <a:p>
            <a:pPr algn="l" indent="0" marL="0">
              <a:lnSpc>
                <a:spcPts val="2500"/>
              </a:lnSpc>
              <a:buNone/>
            </a:pPr>
            <a:r>
              <a:rPr lang="en-US" sz="1550" dirty="0">
                <a:solidFill>
                  <a:srgbClr val="2B2E3C"/>
                </a:solidFill>
                <a:latin typeface="Open Sans" pitchFamily="34" charset="0"/>
                <a:ea typeface="Open Sans" pitchFamily="34" charset="-122"/>
                <a:cs typeface="Open Sans" pitchFamily="34" charset="-120"/>
              </a:rPr>
              <a:t>Built as a complete full-stack solution, the system ensures reliable performance and a responsive user experience from end-to-end.</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2017276" y="372428"/>
            <a:ext cx="6428423" cy="419814"/>
          </a:xfrm>
          <a:prstGeom prst="rect">
            <a:avLst/>
          </a:prstGeom>
          <a:noFill/>
          <a:ln/>
        </p:spPr>
        <p:txBody>
          <a:bodyPr wrap="none" lIns="0" tIns="0" rIns="0" bIns="0" rtlCol="0" anchor="t"/>
          <a:lstStyle/>
          <a:p>
            <a:pPr algn="l" indent="0" marL="0">
              <a:lnSpc>
                <a:spcPts val="3300"/>
              </a:lnSpc>
              <a:buNone/>
            </a:pPr>
            <a:r>
              <a:rPr lang="en-US" sz="2600" dirty="0">
                <a:solidFill>
                  <a:srgbClr val="2C3F42"/>
                </a:solidFill>
                <a:latin typeface="Bitter Medium" pitchFamily="34" charset="0"/>
                <a:ea typeface="Bitter Medium" pitchFamily="34" charset="-122"/>
                <a:cs typeface="Bitter Medium" pitchFamily="34" charset="-120"/>
              </a:rPr>
              <a:t>System Architecture: A Unified Approach</a:t>
            </a:r>
            <a:endParaRPr lang="en-US" sz="2600" dirty="0"/>
          </a:p>
        </p:txBody>
      </p:sp>
      <p:sp>
        <p:nvSpPr>
          <p:cNvPr id="3" name="Text 1"/>
          <p:cNvSpPr/>
          <p:nvPr/>
        </p:nvSpPr>
        <p:spPr>
          <a:xfrm>
            <a:off x="2017276" y="974169"/>
            <a:ext cx="10595729" cy="360521"/>
          </a:xfrm>
          <a:prstGeom prst="rect">
            <a:avLst/>
          </a:prstGeom>
          <a:noFill/>
          <a:ln/>
        </p:spPr>
        <p:txBody>
          <a:bodyPr wrap="square" lIns="0" tIns="0" rIns="0" bIns="0" rtlCol="0" anchor="t"/>
          <a:lstStyle/>
          <a:p>
            <a:pPr algn="l" indent="0" marL="0">
              <a:lnSpc>
                <a:spcPts val="1400"/>
              </a:lnSpc>
              <a:buNone/>
            </a:pPr>
            <a:r>
              <a:rPr lang="en-US" sz="1050" dirty="0">
                <a:solidFill>
                  <a:srgbClr val="2B2E3C"/>
                </a:solidFill>
                <a:latin typeface="Open Sans" pitchFamily="34" charset="0"/>
                <a:ea typeface="Open Sans" pitchFamily="34" charset="-122"/>
                <a:cs typeface="Open Sans" pitchFamily="34" charset="-120"/>
              </a:rPr>
              <a:t>Our system leverages a modern and scalable architecture, meticulously separating concerns between the client-side and server-side components to ensure efficiency, maintainability, and responsiveness. Communication between these layers is handled entirely through standard RESTful APIs.</a:t>
            </a:r>
            <a:endParaRPr lang="en-US" sz="1050" dirty="0"/>
          </a:p>
        </p:txBody>
      </p:sp>
      <p:pic>
        <p:nvPicPr>
          <p:cNvPr id="4" name="Image 0" descr="preencoded.png">    </p:cNvPr>
          <p:cNvPicPr>
            <a:picLocks noChangeAspect="1"/>
          </p:cNvPicPr>
          <p:nvPr/>
        </p:nvPicPr>
        <p:blipFill>
          <a:blip r:embed="rId1"/>
          <a:stretch>
            <a:fillRect/>
          </a:stretch>
        </p:blipFill>
        <p:spPr>
          <a:xfrm>
            <a:off x="2017276" y="1436965"/>
            <a:ext cx="10595729" cy="5501521"/>
          </a:xfrm>
          <a:prstGeom prst="rect">
            <a:avLst/>
          </a:prstGeom>
        </p:spPr>
      </p:pic>
      <p:sp>
        <p:nvSpPr>
          <p:cNvPr id="5" name="Text 2"/>
          <p:cNvSpPr/>
          <p:nvPr/>
        </p:nvSpPr>
        <p:spPr>
          <a:xfrm>
            <a:off x="6650810" y="3593142"/>
            <a:ext cx="1307495" cy="1176746"/>
          </a:xfrm>
          <a:prstGeom prst="rect">
            <a:avLst/>
          </a:prstGeom>
          <a:noFill/>
          <a:ln/>
        </p:spPr>
        <p:txBody>
          <a:bodyPr wrap="square" lIns="0" tIns="0" rIns="0" bIns="0" rtlCol="0" anchor="t"/>
          <a:lstStyle/>
          <a:p>
            <a:pPr algn="ctr" indent="0" marL="0">
              <a:lnSpc>
                <a:spcPts val="1650"/>
              </a:lnSpc>
              <a:buNone/>
            </a:pPr>
            <a:r>
              <a:rPr lang="en-US" sz="1350" dirty="0">
                <a:solidFill>
                  <a:srgbClr val="FFFFFF"/>
                </a:solidFill>
                <a:latin typeface="Bitter Medium" pitchFamily="34" charset="0"/>
                <a:ea typeface="Bitter Medium" pitchFamily="34" charset="-122"/>
                <a:cs typeface="Bitter Medium" pitchFamily="34" charset="-120"/>
              </a:rPr>
              <a:t>Full-Stack Web Architecture</a:t>
            </a:r>
            <a:endParaRPr lang="en-US" sz="1350" dirty="0"/>
          </a:p>
        </p:txBody>
      </p:sp>
      <p:pic>
        <p:nvPicPr>
          <p:cNvPr id="6"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01289" y="2895920"/>
            <a:ext cx="266075" cy="266075"/>
          </a:xfrm>
          <a:prstGeom prst="rect">
            <a:avLst/>
          </a:prstGeom>
        </p:spPr>
      </p:pic>
      <p:sp>
        <p:nvSpPr>
          <p:cNvPr id="7" name="Text 3"/>
          <p:cNvSpPr/>
          <p:nvPr/>
        </p:nvSpPr>
        <p:spPr>
          <a:xfrm>
            <a:off x="2268087" y="2572316"/>
            <a:ext cx="2290732" cy="294186"/>
          </a:xfrm>
          <a:prstGeom prst="rect">
            <a:avLst/>
          </a:prstGeom>
          <a:noFill/>
          <a:ln/>
        </p:spPr>
        <p:txBody>
          <a:bodyPr wrap="none" lIns="0" tIns="0" rIns="0" bIns="0" rtlCol="0" anchor="t"/>
          <a:lstStyle/>
          <a:p>
            <a:pPr algn="l" indent="0" marL="0">
              <a:lnSpc>
                <a:spcPts val="1650"/>
              </a:lnSpc>
              <a:buNone/>
            </a:pPr>
            <a:r>
              <a:rPr lang="en-US" sz="1350" dirty="0">
                <a:solidFill>
                  <a:srgbClr val="2B2E3C"/>
                </a:solidFill>
                <a:latin typeface="Bitter Medium" pitchFamily="34" charset="0"/>
                <a:ea typeface="Bitter Medium" pitchFamily="34" charset="-122"/>
                <a:cs typeface="Bitter Medium" pitchFamily="34" charset="-120"/>
              </a:rPr>
              <a:t>Frontend</a:t>
            </a:r>
            <a:endParaRPr lang="en-US" sz="1350" dirty="0"/>
          </a:p>
        </p:txBody>
      </p:sp>
      <p:sp>
        <p:nvSpPr>
          <p:cNvPr id="8" name="Text 4"/>
          <p:cNvSpPr/>
          <p:nvPr/>
        </p:nvSpPr>
        <p:spPr>
          <a:xfrm>
            <a:off x="2268087" y="2950182"/>
            <a:ext cx="2290732" cy="394536"/>
          </a:xfrm>
          <a:prstGeom prst="rect">
            <a:avLst/>
          </a:prstGeom>
          <a:noFill/>
          <a:ln/>
        </p:spPr>
        <p:txBody>
          <a:bodyPr wrap="square" lIns="0" tIns="0" rIns="0" bIns="0" rtlCol="0" anchor="t"/>
          <a:lstStyle/>
          <a:p>
            <a:pPr algn="l" indent="0" marL="0">
              <a:lnSpc>
                <a:spcPts val="1100"/>
              </a:lnSpc>
              <a:buNone/>
            </a:pPr>
            <a:r>
              <a:rPr lang="en-US" sz="1050" dirty="0">
                <a:solidFill>
                  <a:srgbClr val="2B2E3C"/>
                </a:solidFill>
                <a:latin typeface="Open Sans" pitchFamily="34" charset="0"/>
                <a:ea typeface="Open Sans" pitchFamily="34" charset="-122"/>
                <a:cs typeface="Open Sans" pitchFamily="34" charset="-120"/>
              </a:rPr>
              <a:t>React app deployed on Vercel</a:t>
            </a:r>
            <a:endParaRPr lang="en-US" sz="1050" dirty="0"/>
          </a:p>
        </p:txBody>
      </p:sp>
      <p:sp>
        <p:nvSpPr>
          <p:cNvPr id="9" name="Text 5"/>
          <p:cNvSpPr/>
          <p:nvPr/>
        </p:nvSpPr>
        <p:spPr>
          <a:xfrm>
            <a:off x="10071217" y="2572316"/>
            <a:ext cx="2290732" cy="294186"/>
          </a:xfrm>
          <a:prstGeom prst="rect">
            <a:avLst/>
          </a:prstGeom>
          <a:noFill/>
          <a:ln/>
        </p:spPr>
        <p:txBody>
          <a:bodyPr wrap="none" lIns="0" tIns="0" rIns="0" bIns="0" rtlCol="0" anchor="t"/>
          <a:lstStyle/>
          <a:p>
            <a:pPr algn="l" indent="0" marL="0">
              <a:lnSpc>
                <a:spcPts val="1650"/>
              </a:lnSpc>
              <a:buNone/>
            </a:pPr>
            <a:r>
              <a:rPr lang="en-US" sz="1350" dirty="0">
                <a:solidFill>
                  <a:srgbClr val="2B2E3C"/>
                </a:solidFill>
                <a:latin typeface="Bitter Medium" pitchFamily="34" charset="0"/>
                <a:ea typeface="Bitter Medium" pitchFamily="34" charset="-122"/>
                <a:cs typeface="Bitter Medium" pitchFamily="34" charset="-120"/>
              </a:rPr>
              <a:t>Backend</a:t>
            </a:r>
            <a:endParaRPr lang="en-US" sz="1350" dirty="0"/>
          </a:p>
        </p:txBody>
      </p:sp>
      <p:sp>
        <p:nvSpPr>
          <p:cNvPr id="10" name="Text 6"/>
          <p:cNvSpPr/>
          <p:nvPr/>
        </p:nvSpPr>
        <p:spPr>
          <a:xfrm>
            <a:off x="10071217" y="2950182"/>
            <a:ext cx="2290732" cy="394536"/>
          </a:xfrm>
          <a:prstGeom prst="rect">
            <a:avLst/>
          </a:prstGeom>
          <a:noFill/>
          <a:ln/>
        </p:spPr>
        <p:txBody>
          <a:bodyPr wrap="square" lIns="0" tIns="0" rIns="0" bIns="0" rtlCol="0" anchor="t"/>
          <a:lstStyle/>
          <a:p>
            <a:pPr algn="l" indent="0" marL="0">
              <a:lnSpc>
                <a:spcPts val="1100"/>
              </a:lnSpc>
              <a:buNone/>
            </a:pPr>
            <a:r>
              <a:rPr lang="en-US" sz="1050" dirty="0">
                <a:solidFill>
                  <a:srgbClr val="2B2E3C"/>
                </a:solidFill>
                <a:latin typeface="Open Sans" pitchFamily="34" charset="0"/>
                <a:ea typeface="Open Sans" pitchFamily="34" charset="-122"/>
                <a:cs typeface="Open Sans" pitchFamily="34" charset="-120"/>
              </a:rPr>
              <a:t>Spring Boot REST API on Render</a:t>
            </a:r>
            <a:endParaRPr lang="en-US" sz="1050" dirty="0"/>
          </a:p>
        </p:txBody>
      </p:sp>
      <p:pic>
        <p:nvPicPr>
          <p:cNvPr id="11"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32600" y="2331083"/>
            <a:ext cx="266075" cy="266075"/>
          </a:xfrm>
          <a:prstGeom prst="rect">
            <a:avLst/>
          </a:prstGeom>
        </p:spPr>
      </p:pic>
      <p:pic>
        <p:nvPicPr>
          <p:cNvPr id="12"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09671" y="5176192"/>
            <a:ext cx="266075" cy="266075"/>
          </a:xfrm>
          <a:prstGeom prst="rect">
            <a:avLst/>
          </a:prstGeom>
        </p:spPr>
      </p:pic>
      <p:sp>
        <p:nvSpPr>
          <p:cNvPr id="13" name="Text 7"/>
          <p:cNvSpPr/>
          <p:nvPr/>
        </p:nvSpPr>
        <p:spPr>
          <a:xfrm>
            <a:off x="2268087" y="5019946"/>
            <a:ext cx="2290732" cy="294186"/>
          </a:xfrm>
          <a:prstGeom prst="rect">
            <a:avLst/>
          </a:prstGeom>
          <a:noFill/>
          <a:ln/>
        </p:spPr>
        <p:txBody>
          <a:bodyPr wrap="none" lIns="0" tIns="0" rIns="0" bIns="0" rtlCol="0" anchor="t"/>
          <a:lstStyle/>
          <a:p>
            <a:pPr algn="l" indent="0" marL="0">
              <a:lnSpc>
                <a:spcPts val="1650"/>
              </a:lnSpc>
              <a:buNone/>
            </a:pPr>
            <a:r>
              <a:rPr lang="en-US" sz="1350" dirty="0">
                <a:solidFill>
                  <a:srgbClr val="2B2E3C"/>
                </a:solidFill>
                <a:latin typeface="Bitter Medium" pitchFamily="34" charset="0"/>
                <a:ea typeface="Bitter Medium" pitchFamily="34" charset="-122"/>
                <a:cs typeface="Bitter Medium" pitchFamily="34" charset="-120"/>
              </a:rPr>
              <a:t>Database</a:t>
            </a:r>
            <a:endParaRPr lang="en-US" sz="1350" dirty="0"/>
          </a:p>
        </p:txBody>
      </p:sp>
      <p:sp>
        <p:nvSpPr>
          <p:cNvPr id="14" name="Text 8"/>
          <p:cNvSpPr/>
          <p:nvPr/>
        </p:nvSpPr>
        <p:spPr>
          <a:xfrm>
            <a:off x="2268087" y="5397812"/>
            <a:ext cx="2290732" cy="394536"/>
          </a:xfrm>
          <a:prstGeom prst="rect">
            <a:avLst/>
          </a:prstGeom>
          <a:noFill/>
          <a:ln/>
        </p:spPr>
        <p:txBody>
          <a:bodyPr wrap="square" lIns="0" tIns="0" rIns="0" bIns="0" rtlCol="0" anchor="t"/>
          <a:lstStyle/>
          <a:p>
            <a:pPr algn="l" indent="0" marL="0">
              <a:lnSpc>
                <a:spcPts val="1100"/>
              </a:lnSpc>
              <a:buNone/>
            </a:pPr>
            <a:r>
              <a:rPr lang="en-US" sz="1050" dirty="0">
                <a:solidFill>
                  <a:srgbClr val="2B2E3C"/>
                </a:solidFill>
                <a:latin typeface="Open Sans" pitchFamily="34" charset="0"/>
                <a:ea typeface="Open Sans" pitchFamily="34" charset="-122"/>
                <a:cs typeface="Open Sans" pitchFamily="34" charset="-120"/>
              </a:rPr>
              <a:t>H2 in-memory database for fast storage</a:t>
            </a:r>
            <a:endParaRPr lang="en-US" sz="1050" dirty="0"/>
          </a:p>
        </p:txBody>
      </p:sp>
      <p:sp>
        <p:nvSpPr>
          <p:cNvPr id="15" name="Text 9"/>
          <p:cNvSpPr/>
          <p:nvPr/>
        </p:nvSpPr>
        <p:spPr>
          <a:xfrm>
            <a:off x="10071217" y="5019946"/>
            <a:ext cx="2290732" cy="294186"/>
          </a:xfrm>
          <a:prstGeom prst="rect">
            <a:avLst/>
          </a:prstGeom>
          <a:noFill/>
          <a:ln/>
        </p:spPr>
        <p:txBody>
          <a:bodyPr wrap="none" lIns="0" tIns="0" rIns="0" bIns="0" rtlCol="0" anchor="t"/>
          <a:lstStyle/>
          <a:p>
            <a:pPr algn="l" indent="0" marL="0">
              <a:lnSpc>
                <a:spcPts val="1650"/>
              </a:lnSpc>
              <a:buNone/>
            </a:pPr>
            <a:r>
              <a:rPr lang="en-US" sz="1350" dirty="0">
                <a:solidFill>
                  <a:srgbClr val="2B2E3C"/>
                </a:solidFill>
                <a:latin typeface="Bitter Medium" pitchFamily="34" charset="0"/>
                <a:ea typeface="Bitter Medium" pitchFamily="34" charset="-122"/>
                <a:cs typeface="Bitter Medium" pitchFamily="34" charset="-120"/>
              </a:rPr>
              <a:t>Communication</a:t>
            </a:r>
            <a:endParaRPr lang="en-US" sz="1350" dirty="0"/>
          </a:p>
        </p:txBody>
      </p:sp>
      <p:sp>
        <p:nvSpPr>
          <p:cNvPr id="16" name="Text 10"/>
          <p:cNvSpPr/>
          <p:nvPr/>
        </p:nvSpPr>
        <p:spPr>
          <a:xfrm>
            <a:off x="10071217" y="5397812"/>
            <a:ext cx="2290732" cy="394536"/>
          </a:xfrm>
          <a:prstGeom prst="rect">
            <a:avLst/>
          </a:prstGeom>
          <a:noFill/>
          <a:ln/>
        </p:spPr>
        <p:txBody>
          <a:bodyPr wrap="square" lIns="0" tIns="0" rIns="0" bIns="0" rtlCol="0" anchor="t"/>
          <a:lstStyle/>
          <a:p>
            <a:pPr algn="l" indent="0" marL="0">
              <a:lnSpc>
                <a:spcPts val="1100"/>
              </a:lnSpc>
              <a:buNone/>
            </a:pPr>
            <a:r>
              <a:rPr lang="en-US" sz="1050" dirty="0">
                <a:solidFill>
                  <a:srgbClr val="2B2E3C"/>
                </a:solidFill>
                <a:latin typeface="Open Sans" pitchFamily="34" charset="0"/>
                <a:ea typeface="Open Sans" pitchFamily="34" charset="-122"/>
                <a:cs typeface="Open Sans" pitchFamily="34" charset="-120"/>
              </a:rPr>
              <a:t>REST APIs between frontend and backend</a:t>
            </a:r>
            <a:endParaRPr lang="en-US" sz="1050" dirty="0"/>
          </a:p>
        </p:txBody>
      </p:sp>
      <p:pic>
        <p:nvPicPr>
          <p:cNvPr id="17"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94098" y="6044369"/>
            <a:ext cx="266075" cy="266075"/>
          </a:xfrm>
          <a:prstGeom prst="rect">
            <a:avLst/>
          </a:prstGeom>
        </p:spPr>
      </p:pic>
      <p:sp>
        <p:nvSpPr>
          <p:cNvPr id="18" name="Text 11"/>
          <p:cNvSpPr/>
          <p:nvPr/>
        </p:nvSpPr>
        <p:spPr>
          <a:xfrm>
            <a:off x="2017276" y="7040761"/>
            <a:ext cx="10595729" cy="721068"/>
          </a:xfrm>
          <a:prstGeom prst="rect">
            <a:avLst/>
          </a:prstGeom>
          <a:noFill/>
          <a:ln/>
        </p:spPr>
        <p:txBody>
          <a:bodyPr wrap="square" lIns="0" tIns="0" rIns="0" bIns="0" rtlCol="0" anchor="t"/>
          <a:lstStyle/>
          <a:p>
            <a:pPr algn="l" marL="342900" indent="-342900">
              <a:lnSpc>
                <a:spcPts val="1400"/>
              </a:lnSpc>
              <a:buSzPct val="100000"/>
              <a:buChar char="•"/>
            </a:pPr>
            <a:r>
              <a:rPr lang="en-US" sz="1050" b="1" dirty="0">
                <a:solidFill>
                  <a:srgbClr val="2B2E3C"/>
                </a:solidFill>
                <a:latin typeface="Open Sans" pitchFamily="34" charset="0"/>
                <a:ea typeface="Open Sans" pitchFamily="34" charset="-122"/>
                <a:cs typeface="Open Sans" pitchFamily="34" charset="-120"/>
              </a:rPr>
              <a:t>Frontend:</a:t>
            </a:r>
            <a:pPr algn="l" indent="0" marL="0">
              <a:lnSpc>
                <a:spcPts val="1400"/>
              </a:lnSpc>
              <a:buNone/>
            </a:pPr>
            <a:r>
              <a:rPr lang="en-US" sz="1050" dirty="0">
                <a:solidFill>
                  <a:srgbClr val="2B2E3C"/>
                </a:solidFill>
                <a:latin typeface="Open Sans" pitchFamily="34" charset="0"/>
                <a:ea typeface="Open Sans" pitchFamily="34" charset="-122"/>
                <a:cs typeface="Open Sans" pitchFamily="34" charset="-120"/>
              </a:rPr>
              <a:t> Developed with React, hosted on Vercel for rapid deployment and global availability.</a:t>
            </a:r>
            <a:endParaRPr lang="en-US" sz="1050" dirty="0"/>
          </a:p>
          <a:p>
            <a:pPr algn="l" marL="342900" indent="-342900">
              <a:lnSpc>
                <a:spcPts val="1400"/>
              </a:lnSpc>
              <a:buSzPct val="100000"/>
              <a:buChar char="•"/>
            </a:pPr>
            <a:r>
              <a:rPr lang="en-US" sz="1050" b="1" dirty="0">
                <a:solidFill>
                  <a:srgbClr val="2B2E3C"/>
                </a:solidFill>
                <a:latin typeface="Open Sans" pitchFamily="34" charset="0"/>
                <a:ea typeface="Open Sans" pitchFamily="34" charset="-122"/>
                <a:cs typeface="Open Sans" pitchFamily="34" charset="-120"/>
              </a:rPr>
              <a:t>Backend:</a:t>
            </a:r>
            <a:pPr algn="l" indent="0" marL="0">
              <a:lnSpc>
                <a:spcPts val="1400"/>
              </a:lnSpc>
              <a:buNone/>
            </a:pPr>
            <a:r>
              <a:rPr lang="en-US" sz="1050" dirty="0">
                <a:solidFill>
                  <a:srgbClr val="2B2E3C"/>
                </a:solidFill>
                <a:latin typeface="Open Sans" pitchFamily="34" charset="0"/>
                <a:ea typeface="Open Sans" pitchFamily="34" charset="-122"/>
                <a:cs typeface="Open Sans" pitchFamily="34" charset="-120"/>
              </a:rPr>
              <a:t> A robust Spring Boot REST API, deployed on Render's free tier, providing the core business logic.</a:t>
            </a:r>
            <a:endParaRPr lang="en-US" sz="1050" dirty="0"/>
          </a:p>
          <a:p>
            <a:pPr algn="l" marL="342900" indent="-342900">
              <a:lnSpc>
                <a:spcPts val="1400"/>
              </a:lnSpc>
              <a:buSzPct val="100000"/>
              <a:buChar char="•"/>
            </a:pPr>
            <a:r>
              <a:rPr lang="en-US" sz="1050" b="1" dirty="0">
                <a:solidFill>
                  <a:srgbClr val="2B2E3C"/>
                </a:solidFill>
                <a:latin typeface="Open Sans" pitchFamily="34" charset="0"/>
                <a:ea typeface="Open Sans" pitchFamily="34" charset="-122"/>
                <a:cs typeface="Open Sans" pitchFamily="34" charset="-120"/>
              </a:rPr>
              <a:t>Database:</a:t>
            </a:r>
            <a:pPr algn="l" indent="0" marL="0">
              <a:lnSpc>
                <a:spcPts val="1400"/>
              </a:lnSpc>
              <a:buNone/>
            </a:pPr>
            <a:r>
              <a:rPr lang="en-US" sz="1050" dirty="0">
                <a:solidFill>
                  <a:srgbClr val="2B2E3C"/>
                </a:solidFill>
                <a:latin typeface="Open Sans" pitchFamily="34" charset="0"/>
                <a:ea typeface="Open Sans" pitchFamily="34" charset="-122"/>
                <a:cs typeface="Open Sans" pitchFamily="34" charset="-120"/>
              </a:rPr>
              <a:t> Utilizes an H2 in-memory database, ideal for development and demonstrating functionality without complex setup.</a:t>
            </a:r>
            <a:endParaRPr lang="en-US" sz="1050" dirty="0"/>
          </a:p>
          <a:p>
            <a:pPr algn="l" marL="342900" indent="-342900">
              <a:lnSpc>
                <a:spcPts val="1400"/>
              </a:lnSpc>
              <a:buSzPct val="100000"/>
              <a:buChar char="•"/>
            </a:pPr>
            <a:r>
              <a:rPr lang="en-US" sz="1050" b="1" dirty="0">
                <a:solidFill>
                  <a:srgbClr val="2B2E3C"/>
                </a:solidFill>
                <a:latin typeface="Open Sans" pitchFamily="34" charset="0"/>
                <a:ea typeface="Open Sans" pitchFamily="34" charset="-122"/>
                <a:cs typeface="Open Sans" pitchFamily="34" charset="-120"/>
              </a:rPr>
              <a:t>Communication:</a:t>
            </a:r>
            <a:pPr algn="l" indent="0" marL="0">
              <a:lnSpc>
                <a:spcPts val="1400"/>
              </a:lnSpc>
              <a:buNone/>
            </a:pPr>
            <a:r>
              <a:rPr lang="en-US" sz="1050" dirty="0">
                <a:solidFill>
                  <a:srgbClr val="2B2E3C"/>
                </a:solidFill>
                <a:latin typeface="Open Sans" pitchFamily="34" charset="0"/>
                <a:ea typeface="Open Sans" pitchFamily="34" charset="-122"/>
                <a:cs typeface="Open Sans" pitchFamily="34" charset="-120"/>
              </a:rPr>
              <a:t> All interactions between the frontend and backend occur through well-defined RESTful APIs, ensuring modularity and interoperability.</a:t>
            </a:r>
            <a:endParaRPr lang="en-US" sz="10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1446014" y="1412677"/>
            <a:ext cx="7647980" cy="465177"/>
          </a:xfrm>
          <a:prstGeom prst="rect">
            <a:avLst/>
          </a:prstGeom>
          <a:noFill/>
          <a:ln/>
        </p:spPr>
        <p:txBody>
          <a:bodyPr wrap="none" lIns="0" tIns="0" rIns="0" bIns="0" rtlCol="0" anchor="t"/>
          <a:lstStyle/>
          <a:p>
            <a:pPr algn="l" indent="0" marL="0">
              <a:lnSpc>
                <a:spcPts val="3650"/>
              </a:lnSpc>
              <a:buNone/>
            </a:pPr>
            <a:r>
              <a:rPr lang="en-US" sz="2900" dirty="0">
                <a:solidFill>
                  <a:srgbClr val="2C3F42"/>
                </a:solidFill>
                <a:latin typeface="Bitter Medium" pitchFamily="34" charset="0"/>
                <a:ea typeface="Bitter Medium" pitchFamily="34" charset="-122"/>
                <a:cs typeface="Bitter Medium" pitchFamily="34" charset="-120"/>
              </a:rPr>
              <a:t>Frontend Details: The User Experience Layer</a:t>
            </a:r>
            <a:endParaRPr lang="en-US" sz="2900" dirty="0"/>
          </a:p>
        </p:txBody>
      </p:sp>
      <p:pic>
        <p:nvPicPr>
          <p:cNvPr id="3" name="Image 0" descr="preencoded.png">    </p:cNvPr>
          <p:cNvPicPr>
            <a:picLocks noChangeAspect="1"/>
          </p:cNvPicPr>
          <p:nvPr/>
        </p:nvPicPr>
        <p:blipFill>
          <a:blip r:embed="rId1"/>
          <a:stretch>
            <a:fillRect/>
          </a:stretch>
        </p:blipFill>
        <p:spPr>
          <a:xfrm>
            <a:off x="1446014" y="2180153"/>
            <a:ext cx="7502723" cy="4501634"/>
          </a:xfrm>
          <a:prstGeom prst="rect">
            <a:avLst/>
          </a:prstGeom>
        </p:spPr>
      </p:pic>
      <p:sp>
        <p:nvSpPr>
          <p:cNvPr id="4" name="Text 1"/>
          <p:cNvSpPr/>
          <p:nvPr/>
        </p:nvSpPr>
        <p:spPr>
          <a:xfrm>
            <a:off x="9319498" y="2145625"/>
            <a:ext cx="3872270" cy="1250156"/>
          </a:xfrm>
          <a:prstGeom prst="rect">
            <a:avLst/>
          </a:prstGeom>
          <a:noFill/>
          <a:ln/>
        </p:spPr>
        <p:txBody>
          <a:bodyPr wrap="square" lIns="0" tIns="0" rIns="0" bIns="0" rtlCol="0" anchor="t"/>
          <a:lstStyle/>
          <a:p>
            <a:pPr algn="l" indent="0" marL="0">
              <a:lnSpc>
                <a:spcPts val="1600"/>
              </a:lnSpc>
              <a:buNone/>
            </a:pPr>
            <a:r>
              <a:rPr lang="en-US" sz="1150" dirty="0">
                <a:solidFill>
                  <a:srgbClr val="2B2E3C"/>
                </a:solidFill>
                <a:latin typeface="Open Sans" pitchFamily="34" charset="0"/>
                <a:ea typeface="Open Sans" pitchFamily="34" charset="-122"/>
                <a:cs typeface="Open Sans" pitchFamily="34" charset="-120"/>
              </a:rPr>
              <a:t>The frontend of our Complaint Management System is meticulously crafted using </a:t>
            </a:r>
            <a:pPr algn="l" indent="0" marL="0">
              <a:lnSpc>
                <a:spcPts val="1600"/>
              </a:lnSpc>
              <a:buNone/>
            </a:pPr>
            <a:r>
              <a:rPr lang="en-US" sz="1150" b="1" dirty="0">
                <a:solidFill>
                  <a:srgbClr val="2B2E3C"/>
                </a:solidFill>
                <a:latin typeface="Open Sans" pitchFamily="34" charset="0"/>
                <a:ea typeface="Open Sans" pitchFamily="34" charset="-122"/>
                <a:cs typeface="Open Sans" pitchFamily="34" charset="-120"/>
              </a:rPr>
              <a:t>React</a:t>
            </a:r>
            <a:pPr algn="l" indent="0" marL="0">
              <a:lnSpc>
                <a:spcPts val="1600"/>
              </a:lnSpc>
              <a:buNone/>
            </a:pPr>
            <a:r>
              <a:rPr lang="en-US" sz="1150" dirty="0">
                <a:solidFill>
                  <a:srgbClr val="2B2E3C"/>
                </a:solidFill>
                <a:latin typeface="Open Sans" pitchFamily="34" charset="0"/>
                <a:ea typeface="Open Sans" pitchFamily="34" charset="-122"/>
                <a:cs typeface="Open Sans" pitchFamily="34" charset="-120"/>
              </a:rPr>
              <a:t>, a powerful JavaScript library for building user interfaces. This choice ensures a dynamic, responsive, and intuitive experience for students submitting complaints and administrators managing them.</a:t>
            </a:r>
            <a:endParaRPr lang="en-US" sz="1150" dirty="0"/>
          </a:p>
        </p:txBody>
      </p:sp>
      <p:sp>
        <p:nvSpPr>
          <p:cNvPr id="5" name="Text 2"/>
          <p:cNvSpPr/>
          <p:nvPr/>
        </p:nvSpPr>
        <p:spPr>
          <a:xfrm>
            <a:off x="9319498" y="3496151"/>
            <a:ext cx="3872270" cy="3125968"/>
          </a:xfrm>
          <a:prstGeom prst="rect">
            <a:avLst/>
          </a:prstGeom>
          <a:noFill/>
          <a:ln/>
        </p:spPr>
        <p:txBody>
          <a:bodyPr wrap="square" lIns="0" tIns="0" rIns="0" bIns="0" rtlCol="0" anchor="t"/>
          <a:lstStyle/>
          <a:p>
            <a:pPr algn="l" marL="342900" indent="-342900">
              <a:lnSpc>
                <a:spcPts val="1600"/>
              </a:lnSpc>
              <a:buSzPct val="100000"/>
              <a:buChar char="•"/>
            </a:pPr>
            <a:r>
              <a:rPr lang="en-US" sz="1150" b="1" dirty="0">
                <a:solidFill>
                  <a:srgbClr val="2B2E3C"/>
                </a:solidFill>
                <a:latin typeface="Open Sans" pitchFamily="34" charset="0"/>
                <a:ea typeface="Open Sans" pitchFamily="34" charset="-122"/>
                <a:cs typeface="Open Sans" pitchFamily="34" charset="-120"/>
              </a:rPr>
              <a:t>Core Framework:</a:t>
            </a:r>
            <a:pPr algn="l" indent="0" marL="0">
              <a:lnSpc>
                <a:spcPts val="1600"/>
              </a:lnSpc>
              <a:buNone/>
            </a:pPr>
            <a:r>
              <a:rPr lang="en-US" sz="1150" dirty="0">
                <a:solidFill>
                  <a:srgbClr val="2B2E3C"/>
                </a:solidFill>
                <a:latin typeface="Open Sans" pitchFamily="34" charset="0"/>
                <a:ea typeface="Open Sans" pitchFamily="34" charset="-122"/>
                <a:cs typeface="Open Sans" pitchFamily="34" charset="-120"/>
              </a:rPr>
              <a:t> Built entirely with React to provide a component-based, scalable architecture.</a:t>
            </a:r>
            <a:endParaRPr lang="en-US" sz="1150" dirty="0"/>
          </a:p>
          <a:p>
            <a:pPr algn="l" marL="342900" indent="-342900">
              <a:lnSpc>
                <a:spcPts val="1600"/>
              </a:lnSpc>
              <a:buSzPct val="100000"/>
              <a:buChar char="•"/>
            </a:pPr>
            <a:r>
              <a:rPr lang="en-US" sz="1150" b="1" dirty="0">
                <a:solidFill>
                  <a:srgbClr val="2B2E3C"/>
                </a:solidFill>
                <a:latin typeface="Open Sans" pitchFamily="34" charset="0"/>
                <a:ea typeface="Open Sans" pitchFamily="34" charset="-122"/>
                <a:cs typeface="Open Sans" pitchFamily="34" charset="-120"/>
              </a:rPr>
              <a:t>API Communication:</a:t>
            </a:r>
            <a:pPr algn="l" indent="0" marL="0">
              <a:lnSpc>
                <a:spcPts val="1600"/>
              </a:lnSpc>
              <a:buNone/>
            </a:pPr>
            <a:r>
              <a:rPr lang="en-US" sz="1150" dirty="0">
                <a:solidFill>
                  <a:srgbClr val="2B2E3C"/>
                </a:solidFill>
                <a:latin typeface="Open Sans" pitchFamily="34" charset="0"/>
                <a:ea typeface="Open Sans" pitchFamily="34" charset="-122"/>
                <a:cs typeface="Open Sans" pitchFamily="34" charset="-120"/>
              </a:rPr>
              <a:t> Employs </a:t>
            </a:r>
            <a:pPr algn="l" indent="0" marL="0">
              <a:lnSpc>
                <a:spcPts val="1600"/>
              </a:lnSpc>
              <a:buNone/>
            </a:pPr>
            <a:r>
              <a:rPr lang="en-US" sz="1150" b="1" dirty="0">
                <a:solidFill>
                  <a:srgbClr val="2B2E3C"/>
                </a:solidFill>
                <a:latin typeface="Open Sans" pitchFamily="34" charset="0"/>
                <a:ea typeface="Open Sans" pitchFamily="34" charset="-122"/>
                <a:cs typeface="Open Sans" pitchFamily="34" charset="-120"/>
              </a:rPr>
              <a:t>Axios</a:t>
            </a:r>
            <a:pPr algn="l" indent="0" marL="0">
              <a:lnSpc>
                <a:spcPts val="1600"/>
              </a:lnSpc>
              <a:buNone/>
            </a:pPr>
            <a:r>
              <a:rPr lang="en-US" sz="1150" dirty="0">
                <a:solidFill>
                  <a:srgbClr val="2B2E3C"/>
                </a:solidFill>
                <a:latin typeface="Open Sans" pitchFamily="34" charset="0"/>
                <a:ea typeface="Open Sans" pitchFamily="34" charset="-122"/>
                <a:cs typeface="Open Sans" pitchFamily="34" charset="-120"/>
              </a:rPr>
              <a:t>, a promise-based HTTP client, for seamless and efficient communication with the backend REST APIs.</a:t>
            </a:r>
            <a:endParaRPr lang="en-US" sz="1150" dirty="0"/>
          </a:p>
          <a:p>
            <a:pPr algn="l" marL="342900" indent="-342900">
              <a:lnSpc>
                <a:spcPts val="1600"/>
              </a:lnSpc>
              <a:buSzPct val="100000"/>
              <a:buChar char="•"/>
            </a:pPr>
            <a:r>
              <a:rPr lang="en-US" sz="1150" b="1" dirty="0">
                <a:solidFill>
                  <a:srgbClr val="2B2E3C"/>
                </a:solidFill>
                <a:latin typeface="Open Sans" pitchFamily="34" charset="0"/>
                <a:ea typeface="Open Sans" pitchFamily="34" charset="-122"/>
                <a:cs typeface="Open Sans" pitchFamily="34" charset="-120"/>
              </a:rPr>
              <a:t>Deployment:</a:t>
            </a:r>
            <a:pPr algn="l" indent="0" marL="0">
              <a:lnSpc>
                <a:spcPts val="1600"/>
              </a:lnSpc>
              <a:buNone/>
            </a:pPr>
            <a:r>
              <a:rPr lang="en-US" sz="1150" dirty="0">
                <a:solidFill>
                  <a:srgbClr val="2B2E3C"/>
                </a:solidFill>
                <a:latin typeface="Open Sans" pitchFamily="34" charset="0"/>
                <a:ea typeface="Open Sans" pitchFamily="34" charset="-122"/>
                <a:cs typeface="Open Sans" pitchFamily="34" charset="-120"/>
              </a:rPr>
              <a:t> The application is deployed on </a:t>
            </a:r>
            <a:pPr algn="l" indent="0" marL="0">
              <a:lnSpc>
                <a:spcPts val="1600"/>
              </a:lnSpc>
              <a:buNone/>
            </a:pPr>
            <a:r>
              <a:rPr lang="en-US" sz="1150" b="1" dirty="0">
                <a:solidFill>
                  <a:srgbClr val="2B2E3C"/>
                </a:solidFill>
                <a:latin typeface="Open Sans" pitchFamily="34" charset="0"/>
                <a:ea typeface="Open Sans" pitchFamily="34" charset="-122"/>
                <a:cs typeface="Open Sans" pitchFamily="34" charset="-120"/>
              </a:rPr>
              <a:t>Vercel</a:t>
            </a:r>
            <a:pPr algn="l" indent="0" marL="0">
              <a:lnSpc>
                <a:spcPts val="1600"/>
              </a:lnSpc>
              <a:buNone/>
            </a:pPr>
            <a:r>
              <a:rPr lang="en-US" sz="1150" dirty="0">
                <a:solidFill>
                  <a:srgbClr val="2B2E3C"/>
                </a:solidFill>
                <a:latin typeface="Open Sans" pitchFamily="34" charset="0"/>
                <a:ea typeface="Open Sans" pitchFamily="34" charset="-122"/>
                <a:cs typeface="Open Sans" pitchFamily="34" charset="-120"/>
              </a:rPr>
              <a:t>, leveraging its fast global CDN and automatic CI/CD pipelines for continuous deployment.</a:t>
            </a:r>
            <a:endParaRPr lang="en-US" sz="1150" dirty="0"/>
          </a:p>
          <a:p>
            <a:pPr algn="l" marL="342900" indent="-342900">
              <a:lnSpc>
                <a:spcPts val="1600"/>
              </a:lnSpc>
              <a:buSzPct val="100000"/>
              <a:buChar char="•"/>
            </a:pPr>
            <a:r>
              <a:rPr lang="en-US" sz="1150" b="1" dirty="0">
                <a:solidFill>
                  <a:srgbClr val="2B2E3C"/>
                </a:solidFill>
                <a:latin typeface="Open Sans" pitchFamily="34" charset="0"/>
                <a:ea typeface="Open Sans" pitchFamily="34" charset="-122"/>
                <a:cs typeface="Open Sans" pitchFamily="34" charset="-120"/>
              </a:rPr>
              <a:t>Backend Integration:</a:t>
            </a:r>
            <a:pPr algn="l" indent="0" marL="0">
              <a:lnSpc>
                <a:spcPts val="1600"/>
              </a:lnSpc>
              <a:buNone/>
            </a:pPr>
            <a:r>
              <a:rPr lang="en-US" sz="1150" dirty="0">
                <a:solidFill>
                  <a:srgbClr val="2B2E3C"/>
                </a:solidFill>
                <a:latin typeface="Open Sans" pitchFamily="34" charset="0"/>
                <a:ea typeface="Open Sans" pitchFamily="34" charset="-122"/>
                <a:cs typeface="Open Sans" pitchFamily="34" charset="-120"/>
              </a:rPr>
              <a:t> Directly connected to the backend via its Render-provided URL, ensuring smooth data flow and functionality.</a:t>
            </a:r>
            <a:endParaRPr lang="en-US" sz="1150" dirty="0"/>
          </a:p>
          <a:p>
            <a:pPr algn="l" marL="342900" indent="-342900">
              <a:lnSpc>
                <a:spcPts val="1600"/>
              </a:lnSpc>
              <a:buSzPct val="100000"/>
              <a:buChar char="•"/>
            </a:pPr>
            <a:r>
              <a:rPr lang="en-US" sz="1150" b="1" dirty="0">
                <a:solidFill>
                  <a:srgbClr val="2B2E3C"/>
                </a:solidFill>
                <a:latin typeface="Open Sans" pitchFamily="34" charset="0"/>
                <a:ea typeface="Open Sans" pitchFamily="34" charset="-122"/>
                <a:cs typeface="Open Sans" pitchFamily="34" charset="-120"/>
              </a:rPr>
              <a:t>Key Functionality:</a:t>
            </a:r>
            <a:pPr algn="l" indent="0" marL="0">
              <a:lnSpc>
                <a:spcPts val="1600"/>
              </a:lnSpc>
              <a:buNone/>
            </a:pPr>
            <a:r>
              <a:rPr lang="en-US" sz="1150" dirty="0">
                <a:solidFill>
                  <a:srgbClr val="2B2E3C"/>
                </a:solidFill>
                <a:latin typeface="Open Sans" pitchFamily="34" charset="0"/>
                <a:ea typeface="Open Sans" pitchFamily="34" charset="-122"/>
                <a:cs typeface="Open Sans" pitchFamily="34" charset="-120"/>
              </a:rPr>
              <a:t> Manages all user-facing interactions, including complaint submission forms, real-time status displays, and user authentication flows.</a:t>
            </a:r>
            <a:endParaRPr lang="en-US" sz="11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1914763" y="1442204"/>
            <a:ext cx="6636663" cy="428030"/>
          </a:xfrm>
          <a:prstGeom prst="rect">
            <a:avLst/>
          </a:prstGeom>
          <a:noFill/>
          <a:ln/>
        </p:spPr>
        <p:txBody>
          <a:bodyPr wrap="none" lIns="0" tIns="0" rIns="0" bIns="0" rtlCol="0" anchor="t"/>
          <a:lstStyle/>
          <a:p>
            <a:pPr algn="l" indent="0" marL="0">
              <a:lnSpc>
                <a:spcPts val="3350"/>
              </a:lnSpc>
              <a:buNone/>
            </a:pPr>
            <a:r>
              <a:rPr lang="en-US" sz="2650" dirty="0">
                <a:solidFill>
                  <a:srgbClr val="2C3F42"/>
                </a:solidFill>
                <a:latin typeface="Bitter Medium" pitchFamily="34" charset="0"/>
                <a:ea typeface="Bitter Medium" pitchFamily="34" charset="-122"/>
                <a:cs typeface="Bitter Medium" pitchFamily="34" charset="-120"/>
              </a:rPr>
              <a:t>Backend Details: The Powerhouse of Logic</a:t>
            </a:r>
            <a:endParaRPr lang="en-US" sz="2650" dirty="0"/>
          </a:p>
        </p:txBody>
      </p:sp>
      <p:sp>
        <p:nvSpPr>
          <p:cNvPr id="3" name="Text 1"/>
          <p:cNvSpPr/>
          <p:nvPr/>
        </p:nvSpPr>
        <p:spPr>
          <a:xfrm>
            <a:off x="1914763" y="2096929"/>
            <a:ext cx="3563064" cy="925116"/>
          </a:xfrm>
          <a:prstGeom prst="rect">
            <a:avLst/>
          </a:prstGeom>
          <a:noFill/>
          <a:ln/>
        </p:spPr>
        <p:txBody>
          <a:bodyPr wrap="square" lIns="0" tIns="0" rIns="0" bIns="0" rtlCol="0" anchor="t"/>
          <a:lstStyle/>
          <a:p>
            <a:pPr algn="l" indent="0" marL="0">
              <a:lnSpc>
                <a:spcPts val="1450"/>
              </a:lnSpc>
              <a:buNone/>
            </a:pPr>
            <a:r>
              <a:rPr lang="en-US" sz="1050" dirty="0">
                <a:solidFill>
                  <a:srgbClr val="2B2E3C"/>
                </a:solidFill>
                <a:latin typeface="Open Sans" pitchFamily="34" charset="0"/>
                <a:ea typeface="Open Sans" pitchFamily="34" charset="-122"/>
                <a:cs typeface="Open Sans" pitchFamily="34" charset="-120"/>
              </a:rPr>
              <a:t>The backend is the brain of our application, orchestrating data storage, business logic, and API interactions. Developed with Spring Boot, it offers a robust, enterprise-grade foundation, while Docker ensures consistent deployment across environments.</a:t>
            </a:r>
            <a:endParaRPr lang="en-US" sz="1050" dirty="0"/>
          </a:p>
        </p:txBody>
      </p:sp>
      <p:sp>
        <p:nvSpPr>
          <p:cNvPr id="4" name="Text 2"/>
          <p:cNvSpPr/>
          <p:nvPr/>
        </p:nvSpPr>
        <p:spPr>
          <a:xfrm>
            <a:off x="1914763" y="3107055"/>
            <a:ext cx="3563064" cy="3518588"/>
          </a:xfrm>
          <a:prstGeom prst="rect">
            <a:avLst/>
          </a:prstGeom>
          <a:noFill/>
          <a:ln/>
        </p:spPr>
        <p:txBody>
          <a:bodyPr wrap="square" lIns="0" tIns="0" rIns="0" bIns="0" rtlCol="0" anchor="t"/>
          <a:lstStyle/>
          <a:p>
            <a:pPr algn="l" marL="342900" indent="-342900">
              <a:lnSpc>
                <a:spcPts val="1450"/>
              </a:lnSpc>
              <a:buSzPct val="100000"/>
              <a:buChar char="•"/>
            </a:pPr>
            <a:r>
              <a:rPr lang="en-US" sz="1050" b="1" dirty="0">
                <a:solidFill>
                  <a:srgbClr val="2B2E3C"/>
                </a:solidFill>
                <a:latin typeface="Open Sans" pitchFamily="34" charset="0"/>
                <a:ea typeface="Open Sans" pitchFamily="34" charset="-122"/>
                <a:cs typeface="Open Sans" pitchFamily="34" charset="-120"/>
              </a:rPr>
              <a:t>Framework:</a:t>
            </a:r>
            <a:pPr algn="l" indent="0" marL="0">
              <a:lnSpc>
                <a:spcPts val="1450"/>
              </a:lnSpc>
              <a:buNone/>
            </a:pPr>
            <a:r>
              <a:rPr lang="en-US" sz="1050" dirty="0">
                <a:solidFill>
                  <a:srgbClr val="2B2E3C"/>
                </a:solidFill>
                <a:latin typeface="Open Sans" pitchFamily="34" charset="0"/>
                <a:ea typeface="Open Sans" pitchFamily="34" charset="-122"/>
                <a:cs typeface="Open Sans" pitchFamily="34" charset="-120"/>
              </a:rPr>
              <a:t> Developed using </a:t>
            </a:r>
            <a:pPr algn="l" indent="0" marL="0">
              <a:lnSpc>
                <a:spcPts val="1450"/>
              </a:lnSpc>
              <a:buNone/>
            </a:pPr>
            <a:r>
              <a:rPr lang="en-US" sz="1050" b="1" dirty="0">
                <a:solidFill>
                  <a:srgbClr val="2B2E3C"/>
                </a:solidFill>
                <a:latin typeface="Open Sans" pitchFamily="34" charset="0"/>
                <a:ea typeface="Open Sans" pitchFamily="34" charset="-122"/>
                <a:cs typeface="Open Sans" pitchFamily="34" charset="-120"/>
              </a:rPr>
              <a:t>Spring Boot</a:t>
            </a:r>
            <a:pPr algn="l" indent="0" marL="0">
              <a:lnSpc>
                <a:spcPts val="1450"/>
              </a:lnSpc>
              <a:buNone/>
            </a:pPr>
            <a:r>
              <a:rPr lang="en-US" sz="1050" dirty="0">
                <a:solidFill>
                  <a:srgbClr val="2B2E3C"/>
                </a:solidFill>
                <a:latin typeface="Open Sans" pitchFamily="34" charset="0"/>
                <a:ea typeface="Open Sans" pitchFamily="34" charset="-122"/>
                <a:cs typeface="Open Sans" pitchFamily="34" charset="-120"/>
              </a:rPr>
              <a:t>, providing a rapid development environment for standalone, production-grade Spring applications.</a:t>
            </a:r>
            <a:endParaRPr lang="en-US" sz="1050" dirty="0"/>
          </a:p>
          <a:p>
            <a:pPr algn="l" marL="342900" indent="-342900">
              <a:lnSpc>
                <a:spcPts val="1450"/>
              </a:lnSpc>
              <a:buSzPct val="100000"/>
              <a:buChar char="•"/>
            </a:pPr>
            <a:r>
              <a:rPr lang="en-US" sz="1050" b="1" dirty="0">
                <a:solidFill>
                  <a:srgbClr val="2B2E3C"/>
                </a:solidFill>
                <a:latin typeface="Open Sans" pitchFamily="34" charset="0"/>
                <a:ea typeface="Open Sans" pitchFamily="34" charset="-122"/>
                <a:cs typeface="Open Sans" pitchFamily="34" charset="-120"/>
              </a:rPr>
              <a:t>API Design:</a:t>
            </a:r>
            <a:pPr algn="l" indent="0" marL="0">
              <a:lnSpc>
                <a:spcPts val="1450"/>
              </a:lnSpc>
              <a:buNone/>
            </a:pPr>
            <a:r>
              <a:rPr lang="en-US" sz="1050" dirty="0">
                <a:solidFill>
                  <a:srgbClr val="2B2E3C"/>
                </a:solidFill>
                <a:latin typeface="Open Sans" pitchFamily="34" charset="0"/>
                <a:ea typeface="Open Sans" pitchFamily="34" charset="-122"/>
                <a:cs typeface="Open Sans" pitchFamily="34" charset="-120"/>
              </a:rPr>
              <a:t> Implements a comprehensive set of </a:t>
            </a:r>
            <a:pPr algn="l" indent="0" marL="0">
              <a:lnSpc>
                <a:spcPts val="1450"/>
              </a:lnSpc>
              <a:buNone/>
            </a:pPr>
            <a:r>
              <a:rPr lang="en-US" sz="1050" b="1" dirty="0">
                <a:solidFill>
                  <a:srgbClr val="2B2E3C"/>
                </a:solidFill>
                <a:latin typeface="Open Sans" pitchFamily="34" charset="0"/>
                <a:ea typeface="Open Sans" pitchFamily="34" charset="-122"/>
                <a:cs typeface="Open Sans" pitchFamily="34" charset="-120"/>
              </a:rPr>
              <a:t>RESTful APIs</a:t>
            </a:r>
            <a:pPr algn="l" indent="0" marL="0">
              <a:lnSpc>
                <a:spcPts val="1450"/>
              </a:lnSpc>
              <a:buNone/>
            </a:pPr>
            <a:r>
              <a:rPr lang="en-US" sz="1050" dirty="0">
                <a:solidFill>
                  <a:srgbClr val="2B2E3C"/>
                </a:solidFill>
                <a:latin typeface="Open Sans" pitchFamily="34" charset="0"/>
                <a:ea typeface="Open Sans" pitchFamily="34" charset="-122"/>
                <a:cs typeface="Open Sans" pitchFamily="34" charset="-120"/>
              </a:rPr>
              <a:t> to expose complaint-related functionalities to the frontend, adhering to best practices for statelessness and resource-based interaction.</a:t>
            </a:r>
            <a:endParaRPr lang="en-US" sz="1050" dirty="0"/>
          </a:p>
          <a:p>
            <a:pPr algn="l" marL="342900" indent="-342900">
              <a:lnSpc>
                <a:spcPts val="1450"/>
              </a:lnSpc>
              <a:buSzPct val="100000"/>
              <a:buChar char="•"/>
            </a:pPr>
            <a:r>
              <a:rPr lang="en-US" sz="1050" b="1" dirty="0">
                <a:solidFill>
                  <a:srgbClr val="2B2E3C"/>
                </a:solidFill>
                <a:latin typeface="Open Sans" pitchFamily="34" charset="0"/>
                <a:ea typeface="Open Sans" pitchFamily="34" charset="-122"/>
                <a:cs typeface="Open Sans" pitchFamily="34" charset="-120"/>
              </a:rPr>
              <a:t>Containerization:</a:t>
            </a:r>
            <a:pPr algn="l" indent="0" marL="0">
              <a:lnSpc>
                <a:spcPts val="1450"/>
              </a:lnSpc>
              <a:buNone/>
            </a:pPr>
            <a:r>
              <a:rPr lang="en-US" sz="1050" dirty="0">
                <a:solidFill>
                  <a:srgbClr val="2B2E3C"/>
                </a:solidFill>
                <a:latin typeface="Open Sans" pitchFamily="34" charset="0"/>
                <a:ea typeface="Open Sans" pitchFamily="34" charset="-122"/>
                <a:cs typeface="Open Sans" pitchFamily="34" charset="-120"/>
              </a:rPr>
              <a:t> The backend is </a:t>
            </a:r>
            <a:pPr algn="l" indent="0" marL="0">
              <a:lnSpc>
                <a:spcPts val="1450"/>
              </a:lnSpc>
              <a:buNone/>
            </a:pPr>
            <a:r>
              <a:rPr lang="en-US" sz="1050" b="1" dirty="0">
                <a:solidFill>
                  <a:srgbClr val="2B2E3C"/>
                </a:solidFill>
                <a:latin typeface="Open Sans" pitchFamily="34" charset="0"/>
                <a:ea typeface="Open Sans" pitchFamily="34" charset="-122"/>
                <a:cs typeface="Open Sans" pitchFamily="34" charset="-120"/>
              </a:rPr>
              <a:t>Dockerized</a:t>
            </a:r>
            <a:pPr algn="l" indent="0" marL="0">
              <a:lnSpc>
                <a:spcPts val="1450"/>
              </a:lnSpc>
              <a:buNone/>
            </a:pPr>
            <a:r>
              <a:rPr lang="en-US" sz="1050" dirty="0">
                <a:solidFill>
                  <a:srgbClr val="2B2E3C"/>
                </a:solidFill>
                <a:latin typeface="Open Sans" pitchFamily="34" charset="0"/>
                <a:ea typeface="Open Sans" pitchFamily="34" charset="-122"/>
                <a:cs typeface="Open Sans" pitchFamily="34" charset="-120"/>
              </a:rPr>
              <a:t>, encapsulating the application and its dependencies into a portable container for consistent deployment.</a:t>
            </a:r>
            <a:endParaRPr lang="en-US" sz="1050" dirty="0"/>
          </a:p>
          <a:p>
            <a:pPr algn="l" marL="342900" indent="-342900">
              <a:lnSpc>
                <a:spcPts val="1450"/>
              </a:lnSpc>
              <a:buSzPct val="100000"/>
              <a:buChar char="•"/>
            </a:pPr>
            <a:r>
              <a:rPr lang="en-US" sz="1050" b="1" dirty="0">
                <a:solidFill>
                  <a:srgbClr val="2B2E3C"/>
                </a:solidFill>
                <a:latin typeface="Open Sans" pitchFamily="34" charset="0"/>
                <a:ea typeface="Open Sans" pitchFamily="34" charset="-122"/>
                <a:cs typeface="Open Sans" pitchFamily="34" charset="-120"/>
              </a:rPr>
              <a:t>Deployment Platform:</a:t>
            </a:r>
            <a:pPr algn="l" indent="0" marL="0">
              <a:lnSpc>
                <a:spcPts val="1450"/>
              </a:lnSpc>
              <a:buNone/>
            </a:pPr>
            <a:r>
              <a:rPr lang="en-US" sz="1050" dirty="0">
                <a:solidFill>
                  <a:srgbClr val="2B2E3C"/>
                </a:solidFill>
                <a:latin typeface="Open Sans" pitchFamily="34" charset="0"/>
                <a:ea typeface="Open Sans" pitchFamily="34" charset="-122"/>
                <a:cs typeface="Open Sans" pitchFamily="34" charset="-120"/>
              </a:rPr>
              <a:t> Hosted on </a:t>
            </a:r>
            <a:pPr algn="l" indent="0" marL="0">
              <a:lnSpc>
                <a:spcPts val="1450"/>
              </a:lnSpc>
              <a:buNone/>
            </a:pPr>
            <a:r>
              <a:rPr lang="en-US" sz="1050" b="1" dirty="0">
                <a:solidFill>
                  <a:srgbClr val="2B2E3C"/>
                </a:solidFill>
                <a:latin typeface="Open Sans" pitchFamily="34" charset="0"/>
                <a:ea typeface="Open Sans" pitchFamily="34" charset="-122"/>
                <a:cs typeface="Open Sans" pitchFamily="34" charset="-120"/>
              </a:rPr>
              <a:t>Render</a:t>
            </a:r>
            <a:pPr algn="l" indent="0" marL="0">
              <a:lnSpc>
                <a:spcPts val="1450"/>
              </a:lnSpc>
              <a:buNone/>
            </a:pPr>
            <a:r>
              <a:rPr lang="en-US" sz="1050" dirty="0">
                <a:solidFill>
                  <a:srgbClr val="2B2E3C"/>
                </a:solidFill>
                <a:latin typeface="Open Sans" pitchFamily="34" charset="0"/>
                <a:ea typeface="Open Sans" pitchFamily="34" charset="-122"/>
                <a:cs typeface="Open Sans" pitchFamily="34" charset="-120"/>
              </a:rPr>
              <a:t> (using the free plan), which provides a managed cloud environment for running containerized applications.</a:t>
            </a:r>
            <a:endParaRPr lang="en-US" sz="1050" dirty="0"/>
          </a:p>
          <a:p>
            <a:pPr algn="l" marL="342900" indent="-342900">
              <a:lnSpc>
                <a:spcPts val="1450"/>
              </a:lnSpc>
              <a:buSzPct val="100000"/>
              <a:buChar char="•"/>
            </a:pPr>
            <a:r>
              <a:rPr lang="en-US" sz="1050" b="1" dirty="0">
                <a:solidFill>
                  <a:srgbClr val="2B2E3C"/>
                </a:solidFill>
                <a:latin typeface="Open Sans" pitchFamily="34" charset="0"/>
                <a:ea typeface="Open Sans" pitchFamily="34" charset="-122"/>
                <a:cs typeface="Open Sans" pitchFamily="34" charset="-120"/>
              </a:rPr>
              <a:t>CORS Configuration:</a:t>
            </a:r>
            <a:pPr algn="l" indent="0" marL="0">
              <a:lnSpc>
                <a:spcPts val="1450"/>
              </a:lnSpc>
              <a:buNone/>
            </a:pPr>
            <a:r>
              <a:rPr lang="en-US" sz="1050" dirty="0">
                <a:solidFill>
                  <a:srgbClr val="2B2E3C"/>
                </a:solidFill>
                <a:latin typeface="Open Sans" pitchFamily="34" charset="0"/>
                <a:ea typeface="Open Sans" pitchFamily="34" charset="-122"/>
                <a:cs typeface="Open Sans" pitchFamily="34" charset="-120"/>
              </a:rPr>
              <a:t> Carefully configured </a:t>
            </a:r>
            <a:pPr algn="l" indent="0" marL="0">
              <a:lnSpc>
                <a:spcPts val="1450"/>
              </a:lnSpc>
              <a:buNone/>
            </a:pPr>
            <a:r>
              <a:rPr lang="en-US" sz="1050" b="1" dirty="0">
                <a:solidFill>
                  <a:srgbClr val="2B2E3C"/>
                </a:solidFill>
                <a:latin typeface="Open Sans" pitchFamily="34" charset="0"/>
                <a:ea typeface="Open Sans" pitchFamily="34" charset="-122"/>
                <a:cs typeface="Open Sans" pitchFamily="34" charset="-120"/>
              </a:rPr>
              <a:t>Cross-Origin Resource Sharing (CORS)</a:t>
            </a:r>
            <a:pPr algn="l" indent="0" marL="0">
              <a:lnSpc>
                <a:spcPts val="1450"/>
              </a:lnSpc>
              <a:buNone/>
            </a:pPr>
            <a:r>
              <a:rPr lang="en-US" sz="1050" dirty="0">
                <a:solidFill>
                  <a:srgbClr val="2B2E3C"/>
                </a:solidFill>
                <a:latin typeface="Open Sans" pitchFamily="34" charset="0"/>
                <a:ea typeface="Open Sans" pitchFamily="34" charset="-122"/>
                <a:cs typeface="Open Sans" pitchFamily="34" charset="-120"/>
              </a:rPr>
              <a:t> policies to allow secure communication with the Vercel-hosted frontend and local development environments (localhost).</a:t>
            </a:r>
            <a:endParaRPr lang="en-US" sz="1050" dirty="0"/>
          </a:p>
        </p:txBody>
      </p:sp>
      <p:pic>
        <p:nvPicPr>
          <p:cNvPr id="5" name="Image 0" descr="preencoded.png">    </p:cNvPr>
          <p:cNvPicPr>
            <a:picLocks noChangeAspect="1"/>
          </p:cNvPicPr>
          <p:nvPr/>
        </p:nvPicPr>
        <p:blipFill>
          <a:blip r:embed="rId1"/>
          <a:stretch>
            <a:fillRect/>
          </a:stretch>
        </p:blipFill>
        <p:spPr>
          <a:xfrm>
            <a:off x="5819537" y="2328624"/>
            <a:ext cx="6903482" cy="414206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37235" y="611029"/>
            <a:ext cx="10625495" cy="575905"/>
          </a:xfrm>
          <a:prstGeom prst="rect">
            <a:avLst/>
          </a:prstGeom>
          <a:noFill/>
          <a:ln/>
        </p:spPr>
        <p:txBody>
          <a:bodyPr wrap="none" lIns="0" tIns="0" rIns="0" bIns="0" rtlCol="0" anchor="t"/>
          <a:lstStyle/>
          <a:p>
            <a:pPr algn="l" indent="0" marL="0">
              <a:lnSpc>
                <a:spcPts val="4500"/>
              </a:lnSpc>
              <a:buNone/>
            </a:pPr>
            <a:r>
              <a:rPr lang="en-US" sz="3600" dirty="0">
                <a:solidFill>
                  <a:srgbClr val="2C3F42"/>
                </a:solidFill>
                <a:latin typeface="Bitter Medium" pitchFamily="34" charset="0"/>
                <a:ea typeface="Bitter Medium" pitchFamily="34" charset="-122"/>
                <a:cs typeface="Bitter Medium" pitchFamily="34" charset="-120"/>
              </a:rPr>
              <a:t>Automated Deployment Flow: From Code to Cloud</a:t>
            </a:r>
            <a:endParaRPr lang="en-US" sz="3600" dirty="0"/>
          </a:p>
        </p:txBody>
      </p:sp>
      <p:sp>
        <p:nvSpPr>
          <p:cNvPr id="3" name="Text 1"/>
          <p:cNvSpPr/>
          <p:nvPr/>
        </p:nvSpPr>
        <p:spPr>
          <a:xfrm>
            <a:off x="737235" y="1529239"/>
            <a:ext cx="13155930" cy="568643"/>
          </a:xfrm>
          <a:prstGeom prst="rect">
            <a:avLst/>
          </a:prstGeom>
          <a:noFill/>
          <a:ln/>
        </p:spPr>
        <p:txBody>
          <a:bodyPr wrap="square" lIns="0" tIns="0" rIns="0" bIns="0" rtlCol="0" anchor="t"/>
          <a:lstStyle/>
          <a:p>
            <a:pPr algn="l" indent="0" marL="0">
              <a:lnSpc>
                <a:spcPts val="2200"/>
              </a:lnSpc>
              <a:buNone/>
            </a:pPr>
            <a:r>
              <a:rPr lang="en-US" sz="1450" dirty="0">
                <a:solidFill>
                  <a:srgbClr val="2B2E3C"/>
                </a:solidFill>
                <a:latin typeface="Open Sans" pitchFamily="34" charset="0"/>
                <a:ea typeface="Open Sans" pitchFamily="34" charset="-122"/>
                <a:cs typeface="Open Sans" pitchFamily="34" charset="-120"/>
              </a:rPr>
              <a:t>Our project implements a continuous deployment strategy, ensuring that code changes are automatically built, tested, and deployed to their respective environments. This streamlined process accelerates development cycles and maintains consistent application availability.</a:t>
            </a:r>
            <a:endParaRPr lang="en-US" sz="1450" dirty="0"/>
          </a:p>
        </p:txBody>
      </p:sp>
      <p:pic>
        <p:nvPicPr>
          <p:cNvPr id="4" name="Image 0" descr="preencoded.png">    </p:cNvPr>
          <p:cNvPicPr>
            <a:picLocks noChangeAspect="1"/>
          </p:cNvPicPr>
          <p:nvPr/>
        </p:nvPicPr>
        <p:blipFill>
          <a:blip r:embed="rId1"/>
          <a:stretch>
            <a:fillRect/>
          </a:stretch>
        </p:blipFill>
        <p:spPr>
          <a:xfrm>
            <a:off x="737235" y="2290405"/>
            <a:ext cx="6577965" cy="737235"/>
          </a:xfrm>
          <a:prstGeom prst="rect">
            <a:avLst/>
          </a:prstGeom>
        </p:spPr>
      </p:pic>
      <p:sp>
        <p:nvSpPr>
          <p:cNvPr id="5" name="Text 2"/>
          <p:cNvSpPr/>
          <p:nvPr/>
        </p:nvSpPr>
        <p:spPr>
          <a:xfrm>
            <a:off x="921544" y="3198733"/>
            <a:ext cx="2664500" cy="287893"/>
          </a:xfrm>
          <a:prstGeom prst="rect">
            <a:avLst/>
          </a:prstGeom>
          <a:noFill/>
          <a:ln/>
        </p:spPr>
        <p:txBody>
          <a:bodyPr wrap="none" lIns="0" tIns="0" rIns="0" bIns="0" rtlCol="0" anchor="t"/>
          <a:lstStyle/>
          <a:p>
            <a:pPr algn="l" indent="0" marL="0">
              <a:lnSpc>
                <a:spcPts val="2250"/>
              </a:lnSpc>
              <a:buNone/>
            </a:pPr>
            <a:r>
              <a:rPr lang="en-US" sz="1800" dirty="0">
                <a:solidFill>
                  <a:srgbClr val="2B2E3C"/>
                </a:solidFill>
                <a:latin typeface="Bitter Medium" pitchFamily="34" charset="0"/>
                <a:ea typeface="Bitter Medium" pitchFamily="34" charset="-122"/>
                <a:cs typeface="Bitter Medium" pitchFamily="34" charset="-120"/>
              </a:rPr>
              <a:t>Frontend Push to GitHub</a:t>
            </a:r>
            <a:endParaRPr lang="en-US" sz="1800" dirty="0"/>
          </a:p>
        </p:txBody>
      </p:sp>
      <p:sp>
        <p:nvSpPr>
          <p:cNvPr id="6" name="Text 3"/>
          <p:cNvSpPr/>
          <p:nvPr/>
        </p:nvSpPr>
        <p:spPr>
          <a:xfrm>
            <a:off x="921544" y="3589258"/>
            <a:ext cx="6209348" cy="568643"/>
          </a:xfrm>
          <a:prstGeom prst="rect">
            <a:avLst/>
          </a:prstGeom>
          <a:noFill/>
          <a:ln/>
        </p:spPr>
        <p:txBody>
          <a:bodyPr wrap="square" lIns="0" tIns="0" rIns="0" bIns="0" rtlCol="0" anchor="t"/>
          <a:lstStyle/>
          <a:p>
            <a:pPr algn="l" indent="0" marL="0">
              <a:lnSpc>
                <a:spcPts val="2200"/>
              </a:lnSpc>
              <a:buNone/>
            </a:pPr>
            <a:r>
              <a:rPr lang="en-US" sz="1450" dirty="0">
                <a:solidFill>
                  <a:srgbClr val="2B2E3C"/>
                </a:solidFill>
                <a:latin typeface="Open Sans" pitchFamily="34" charset="0"/>
                <a:ea typeface="Open Sans" pitchFamily="34" charset="-122"/>
                <a:cs typeface="Open Sans" pitchFamily="34" charset="-120"/>
              </a:rPr>
              <a:t>Code changes are committed and pushed to the frontend GitHub repository.</a:t>
            </a:r>
            <a:endParaRPr lang="en-US" sz="1450" dirty="0"/>
          </a:p>
        </p:txBody>
      </p:sp>
      <p:pic>
        <p:nvPicPr>
          <p:cNvPr id="7" name="Image 1" descr="preencoded.png">    </p:cNvPr>
          <p:cNvPicPr>
            <a:picLocks noChangeAspect="1"/>
          </p:cNvPicPr>
          <p:nvPr/>
        </p:nvPicPr>
        <p:blipFill>
          <a:blip r:embed="rId2"/>
          <a:stretch>
            <a:fillRect/>
          </a:stretch>
        </p:blipFill>
        <p:spPr>
          <a:xfrm>
            <a:off x="7315200" y="2290405"/>
            <a:ext cx="6577965" cy="737235"/>
          </a:xfrm>
          <a:prstGeom prst="rect">
            <a:avLst/>
          </a:prstGeom>
        </p:spPr>
      </p:pic>
      <p:sp>
        <p:nvSpPr>
          <p:cNvPr id="8" name="Text 4"/>
          <p:cNvSpPr/>
          <p:nvPr/>
        </p:nvSpPr>
        <p:spPr>
          <a:xfrm>
            <a:off x="7499509" y="3198733"/>
            <a:ext cx="2303859" cy="287893"/>
          </a:xfrm>
          <a:prstGeom prst="rect">
            <a:avLst/>
          </a:prstGeom>
          <a:noFill/>
          <a:ln/>
        </p:spPr>
        <p:txBody>
          <a:bodyPr wrap="none" lIns="0" tIns="0" rIns="0" bIns="0" rtlCol="0" anchor="t"/>
          <a:lstStyle/>
          <a:p>
            <a:pPr algn="l" indent="0" marL="0">
              <a:lnSpc>
                <a:spcPts val="2250"/>
              </a:lnSpc>
              <a:buNone/>
            </a:pPr>
            <a:r>
              <a:rPr lang="en-US" sz="1800" dirty="0">
                <a:solidFill>
                  <a:srgbClr val="2B2E3C"/>
                </a:solidFill>
                <a:latin typeface="Bitter Medium" pitchFamily="34" charset="0"/>
                <a:ea typeface="Bitter Medium" pitchFamily="34" charset="-122"/>
                <a:cs typeface="Bitter Medium" pitchFamily="34" charset="-120"/>
              </a:rPr>
              <a:t>Auto Deploy to Vercel</a:t>
            </a:r>
            <a:endParaRPr lang="en-US" sz="1800" dirty="0"/>
          </a:p>
        </p:txBody>
      </p:sp>
      <p:sp>
        <p:nvSpPr>
          <p:cNvPr id="9" name="Text 5"/>
          <p:cNvSpPr/>
          <p:nvPr/>
        </p:nvSpPr>
        <p:spPr>
          <a:xfrm>
            <a:off x="7499509" y="3589258"/>
            <a:ext cx="6209348" cy="568643"/>
          </a:xfrm>
          <a:prstGeom prst="rect">
            <a:avLst/>
          </a:prstGeom>
          <a:noFill/>
          <a:ln/>
        </p:spPr>
        <p:txBody>
          <a:bodyPr wrap="square" lIns="0" tIns="0" rIns="0" bIns="0" rtlCol="0" anchor="t"/>
          <a:lstStyle/>
          <a:p>
            <a:pPr algn="l" indent="0" marL="0">
              <a:lnSpc>
                <a:spcPts val="2200"/>
              </a:lnSpc>
              <a:buNone/>
            </a:pPr>
            <a:r>
              <a:rPr lang="en-US" sz="1450" dirty="0">
                <a:solidFill>
                  <a:srgbClr val="2B2E3C"/>
                </a:solidFill>
                <a:latin typeface="Open Sans" pitchFamily="34" charset="0"/>
                <a:ea typeface="Open Sans" pitchFamily="34" charset="-122"/>
                <a:cs typeface="Open Sans" pitchFamily="34" charset="-120"/>
              </a:rPr>
              <a:t>Vercel automatically detects changes and triggers a new build and deployment of the React application.</a:t>
            </a:r>
            <a:endParaRPr lang="en-US" sz="1450" dirty="0"/>
          </a:p>
        </p:txBody>
      </p:sp>
      <p:pic>
        <p:nvPicPr>
          <p:cNvPr id="10" name="Image 2" descr="preencoded.png">    </p:cNvPr>
          <p:cNvPicPr>
            <a:picLocks noChangeAspect="1"/>
          </p:cNvPicPr>
          <p:nvPr/>
        </p:nvPicPr>
        <p:blipFill>
          <a:blip r:embed="rId3"/>
          <a:stretch>
            <a:fillRect/>
          </a:stretch>
        </p:blipFill>
        <p:spPr>
          <a:xfrm>
            <a:off x="737235" y="4342209"/>
            <a:ext cx="6577965" cy="737235"/>
          </a:xfrm>
          <a:prstGeom prst="rect">
            <a:avLst/>
          </a:prstGeom>
        </p:spPr>
      </p:pic>
      <p:sp>
        <p:nvSpPr>
          <p:cNvPr id="11" name="Text 6"/>
          <p:cNvSpPr/>
          <p:nvPr/>
        </p:nvSpPr>
        <p:spPr>
          <a:xfrm>
            <a:off x="921544" y="5250537"/>
            <a:ext cx="2588895" cy="287893"/>
          </a:xfrm>
          <a:prstGeom prst="rect">
            <a:avLst/>
          </a:prstGeom>
          <a:noFill/>
          <a:ln/>
        </p:spPr>
        <p:txBody>
          <a:bodyPr wrap="none" lIns="0" tIns="0" rIns="0" bIns="0" rtlCol="0" anchor="t"/>
          <a:lstStyle/>
          <a:p>
            <a:pPr algn="l" indent="0" marL="0">
              <a:lnSpc>
                <a:spcPts val="2250"/>
              </a:lnSpc>
              <a:buNone/>
            </a:pPr>
            <a:r>
              <a:rPr lang="en-US" sz="1800" dirty="0">
                <a:solidFill>
                  <a:srgbClr val="2B2E3C"/>
                </a:solidFill>
                <a:latin typeface="Bitter Medium" pitchFamily="34" charset="0"/>
                <a:ea typeface="Bitter Medium" pitchFamily="34" charset="-122"/>
                <a:cs typeface="Bitter Medium" pitchFamily="34" charset="-120"/>
              </a:rPr>
              <a:t>Backend Push to GitHub</a:t>
            </a:r>
            <a:endParaRPr lang="en-US" sz="1800" dirty="0"/>
          </a:p>
        </p:txBody>
      </p:sp>
      <p:sp>
        <p:nvSpPr>
          <p:cNvPr id="12" name="Text 7"/>
          <p:cNvSpPr/>
          <p:nvPr/>
        </p:nvSpPr>
        <p:spPr>
          <a:xfrm>
            <a:off x="921544" y="5641062"/>
            <a:ext cx="6209348" cy="568643"/>
          </a:xfrm>
          <a:prstGeom prst="rect">
            <a:avLst/>
          </a:prstGeom>
          <a:noFill/>
          <a:ln/>
        </p:spPr>
        <p:txBody>
          <a:bodyPr wrap="square" lIns="0" tIns="0" rIns="0" bIns="0" rtlCol="0" anchor="t"/>
          <a:lstStyle/>
          <a:p>
            <a:pPr algn="l" indent="0" marL="0">
              <a:lnSpc>
                <a:spcPts val="2200"/>
              </a:lnSpc>
              <a:buNone/>
            </a:pPr>
            <a:r>
              <a:rPr lang="en-US" sz="1450" dirty="0">
                <a:solidFill>
                  <a:srgbClr val="2B2E3C"/>
                </a:solidFill>
                <a:latin typeface="Open Sans" pitchFamily="34" charset="0"/>
                <a:ea typeface="Open Sans" pitchFamily="34" charset="-122"/>
                <a:cs typeface="Open Sans" pitchFamily="34" charset="-120"/>
              </a:rPr>
              <a:t>Similarly, backend code changes are pushed to the backend GitHub repository.</a:t>
            </a:r>
            <a:endParaRPr lang="en-US" sz="1450" dirty="0"/>
          </a:p>
        </p:txBody>
      </p:sp>
      <p:pic>
        <p:nvPicPr>
          <p:cNvPr id="13" name="Image 3" descr="preencoded.png">    </p:cNvPr>
          <p:cNvPicPr>
            <a:picLocks noChangeAspect="1"/>
          </p:cNvPicPr>
          <p:nvPr/>
        </p:nvPicPr>
        <p:blipFill>
          <a:blip r:embed="rId4"/>
          <a:stretch>
            <a:fillRect/>
          </a:stretch>
        </p:blipFill>
        <p:spPr>
          <a:xfrm>
            <a:off x="7315200" y="4342209"/>
            <a:ext cx="6577965" cy="737235"/>
          </a:xfrm>
          <a:prstGeom prst="rect">
            <a:avLst/>
          </a:prstGeom>
        </p:spPr>
      </p:pic>
      <p:sp>
        <p:nvSpPr>
          <p:cNvPr id="14" name="Text 8"/>
          <p:cNvSpPr/>
          <p:nvPr/>
        </p:nvSpPr>
        <p:spPr>
          <a:xfrm>
            <a:off x="7499509" y="5250537"/>
            <a:ext cx="2399943" cy="287893"/>
          </a:xfrm>
          <a:prstGeom prst="rect">
            <a:avLst/>
          </a:prstGeom>
          <a:noFill/>
          <a:ln/>
        </p:spPr>
        <p:txBody>
          <a:bodyPr wrap="none" lIns="0" tIns="0" rIns="0" bIns="0" rtlCol="0" anchor="t"/>
          <a:lstStyle/>
          <a:p>
            <a:pPr algn="l" indent="0" marL="0">
              <a:lnSpc>
                <a:spcPts val="2250"/>
              </a:lnSpc>
              <a:buNone/>
            </a:pPr>
            <a:r>
              <a:rPr lang="en-US" sz="1800" dirty="0">
                <a:solidFill>
                  <a:srgbClr val="2B2E3C"/>
                </a:solidFill>
                <a:latin typeface="Bitter Medium" pitchFamily="34" charset="0"/>
                <a:ea typeface="Bitter Medium" pitchFamily="34" charset="-122"/>
                <a:cs typeface="Bitter Medium" pitchFamily="34" charset="-120"/>
              </a:rPr>
              <a:t>Auto Deploy to Render</a:t>
            </a:r>
            <a:endParaRPr lang="en-US" sz="1800" dirty="0"/>
          </a:p>
        </p:txBody>
      </p:sp>
      <p:sp>
        <p:nvSpPr>
          <p:cNvPr id="15" name="Text 9"/>
          <p:cNvSpPr/>
          <p:nvPr/>
        </p:nvSpPr>
        <p:spPr>
          <a:xfrm>
            <a:off x="7499509" y="5641062"/>
            <a:ext cx="6209348" cy="568643"/>
          </a:xfrm>
          <a:prstGeom prst="rect">
            <a:avLst/>
          </a:prstGeom>
          <a:noFill/>
          <a:ln/>
        </p:spPr>
        <p:txBody>
          <a:bodyPr wrap="square" lIns="0" tIns="0" rIns="0" bIns="0" rtlCol="0" anchor="t"/>
          <a:lstStyle/>
          <a:p>
            <a:pPr algn="l" indent="0" marL="0">
              <a:lnSpc>
                <a:spcPts val="2200"/>
              </a:lnSpc>
              <a:buNone/>
            </a:pPr>
            <a:r>
              <a:rPr lang="en-US" sz="1450" dirty="0">
                <a:solidFill>
                  <a:srgbClr val="2B2E3C"/>
                </a:solidFill>
                <a:latin typeface="Open Sans" pitchFamily="34" charset="0"/>
                <a:ea typeface="Open Sans" pitchFamily="34" charset="-122"/>
                <a:cs typeface="Open Sans" pitchFamily="34" charset="-120"/>
              </a:rPr>
              <a:t>Render automatically builds and deploys the Dockerized Spring Boot application, ensuring the latest features are always available.</a:t>
            </a:r>
            <a:endParaRPr lang="en-US" sz="1450" dirty="0"/>
          </a:p>
        </p:txBody>
      </p:sp>
      <p:sp>
        <p:nvSpPr>
          <p:cNvPr id="16" name="Shape 10"/>
          <p:cNvSpPr/>
          <p:nvPr/>
        </p:nvSpPr>
        <p:spPr>
          <a:xfrm>
            <a:off x="737235" y="6586538"/>
            <a:ext cx="13155930" cy="1031915"/>
          </a:xfrm>
          <a:prstGeom prst="roundRect">
            <a:avLst>
              <a:gd name="adj" fmla="val 7502"/>
            </a:avLst>
          </a:prstGeom>
          <a:solidFill>
            <a:srgbClr val="FAD3B8"/>
          </a:solidFill>
          <a:ln/>
        </p:spPr>
      </p:sp>
      <p:pic>
        <p:nvPicPr>
          <p:cNvPr id="17" name="Image 4" descr="preencoded.png">    </p:cNvPr>
          <p:cNvPicPr>
            <a:picLocks noChangeAspect="1"/>
          </p:cNvPicPr>
          <p:nvPr/>
        </p:nvPicPr>
        <p:blipFill>
          <a:blip r:embed="rId5"/>
          <a:stretch>
            <a:fillRect/>
          </a:stretch>
        </p:blipFill>
        <p:spPr>
          <a:xfrm>
            <a:off x="921544" y="6868954"/>
            <a:ext cx="230386" cy="184309"/>
          </a:xfrm>
          <a:prstGeom prst="rect">
            <a:avLst/>
          </a:prstGeom>
        </p:spPr>
      </p:pic>
      <p:sp>
        <p:nvSpPr>
          <p:cNvPr id="18" name="Text 11"/>
          <p:cNvSpPr/>
          <p:nvPr/>
        </p:nvSpPr>
        <p:spPr>
          <a:xfrm>
            <a:off x="1336238" y="6803708"/>
            <a:ext cx="12372618" cy="568643"/>
          </a:xfrm>
          <a:prstGeom prst="rect">
            <a:avLst/>
          </a:prstGeom>
          <a:noFill/>
          <a:ln/>
        </p:spPr>
        <p:txBody>
          <a:bodyPr wrap="square" lIns="0" tIns="0" rIns="0" bIns="0" rtlCol="0" anchor="t"/>
          <a:lstStyle/>
          <a:p>
            <a:pPr algn="l" indent="0" marL="0">
              <a:lnSpc>
                <a:spcPts val="2200"/>
              </a:lnSpc>
              <a:buNone/>
            </a:pPr>
            <a:r>
              <a:rPr lang="en-US" sz="1450" b="1" dirty="0">
                <a:solidFill>
                  <a:srgbClr val="000000"/>
                </a:solidFill>
                <a:latin typeface="Open Sans" pitchFamily="34" charset="0"/>
                <a:ea typeface="Open Sans" pitchFamily="34" charset="-122"/>
                <a:cs typeface="Open Sans" pitchFamily="34" charset="-120"/>
              </a:rPr>
              <a:t>Note on Render Free Plan:</a:t>
            </a:r>
            <a:pPr algn="l" indent="0" marL="0">
              <a:lnSpc>
                <a:spcPts val="2200"/>
              </a:lnSpc>
              <a:buNone/>
            </a:pPr>
            <a:r>
              <a:rPr lang="en-US" sz="1450" dirty="0">
                <a:solidFill>
                  <a:srgbClr val="000000"/>
                </a:solidFill>
                <a:latin typeface="Open Sans" pitchFamily="34" charset="0"/>
                <a:ea typeface="Open Sans" pitchFamily="34" charset="-122"/>
                <a:cs typeface="Open Sans" pitchFamily="34" charset="-120"/>
              </a:rPr>
              <a:t> For cost efficiency, the backend is deployed on Render's Free Plan. This plan causes instances to spin down after periods of inactivity, requiring a brief "wake-up" period upon the first request.</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84384" y="562332"/>
            <a:ext cx="12679561" cy="612815"/>
          </a:xfrm>
          <a:prstGeom prst="rect">
            <a:avLst/>
          </a:prstGeom>
          <a:noFill/>
          <a:ln/>
        </p:spPr>
        <p:txBody>
          <a:bodyPr wrap="none" lIns="0" tIns="0" rIns="0" bIns="0" rtlCol="0" anchor="t"/>
          <a:lstStyle/>
          <a:p>
            <a:pPr algn="l" indent="0" marL="0">
              <a:lnSpc>
                <a:spcPts val="4800"/>
              </a:lnSpc>
              <a:buNone/>
            </a:pPr>
            <a:r>
              <a:rPr lang="en-US" sz="3850" dirty="0">
                <a:solidFill>
                  <a:srgbClr val="2C3F42"/>
                </a:solidFill>
                <a:latin typeface="Bitter Medium" pitchFamily="34" charset="0"/>
                <a:ea typeface="Bitter Medium" pitchFamily="34" charset="-122"/>
                <a:cs typeface="Bitter Medium" pitchFamily="34" charset="-120"/>
              </a:rPr>
              <a:t>Understanding Free Plan Behavior: A Key Consideration</a:t>
            </a:r>
            <a:endParaRPr lang="en-US" sz="3850" dirty="0"/>
          </a:p>
        </p:txBody>
      </p:sp>
      <p:sp>
        <p:nvSpPr>
          <p:cNvPr id="3" name="Text 1"/>
          <p:cNvSpPr/>
          <p:nvPr/>
        </p:nvSpPr>
        <p:spPr>
          <a:xfrm>
            <a:off x="784384" y="1640086"/>
            <a:ext cx="8322588" cy="935474"/>
          </a:xfrm>
          <a:prstGeom prst="rect">
            <a:avLst/>
          </a:prstGeom>
          <a:noFill/>
          <a:ln/>
        </p:spPr>
        <p:txBody>
          <a:bodyPr wrap="square" lIns="0" tIns="0" rIns="0" bIns="0" rtlCol="0" anchor="t"/>
          <a:lstStyle/>
          <a:p>
            <a:pPr algn="l" indent="0" marL="0">
              <a:lnSpc>
                <a:spcPts val="2450"/>
              </a:lnSpc>
              <a:buNone/>
            </a:pPr>
            <a:r>
              <a:rPr lang="en-US" sz="1500" dirty="0">
                <a:solidFill>
                  <a:srgbClr val="2B2E3C"/>
                </a:solidFill>
                <a:latin typeface="Open Sans" pitchFamily="34" charset="0"/>
                <a:ea typeface="Open Sans" pitchFamily="34" charset="-122"/>
                <a:cs typeface="Open Sans" pitchFamily="34" charset="-120"/>
              </a:rPr>
              <a:t>Operating on a free tier deployment platform like Render comes with specific operational characteristics, particularly concerning instance availability. It's crucial to understand these behaviors to ensure a smooth user experience, especially during initial access.</a:t>
            </a:r>
            <a:endParaRPr lang="en-US" sz="1500" dirty="0"/>
          </a:p>
        </p:txBody>
      </p:sp>
      <p:sp>
        <p:nvSpPr>
          <p:cNvPr id="4" name="Text 2"/>
          <p:cNvSpPr/>
          <p:nvPr/>
        </p:nvSpPr>
        <p:spPr>
          <a:xfrm>
            <a:off x="784384" y="2749868"/>
            <a:ext cx="8322588" cy="3742996"/>
          </a:xfrm>
          <a:prstGeom prst="rect">
            <a:avLst/>
          </a:prstGeom>
          <a:noFill/>
          <a:ln/>
        </p:spPr>
        <p:txBody>
          <a:bodyPr wrap="square" lIns="0" tIns="0" rIns="0" bIns="0" rtlCol="0" anchor="t"/>
          <a:lstStyle/>
          <a:p>
            <a:pPr algn="l" marL="342900" indent="-342900">
              <a:lnSpc>
                <a:spcPts val="2450"/>
              </a:lnSpc>
              <a:buSzPct val="100000"/>
              <a:buChar char="•"/>
            </a:pPr>
            <a:r>
              <a:rPr lang="en-US" sz="1500" b="1" dirty="0">
                <a:solidFill>
                  <a:srgbClr val="2B2E3C"/>
                </a:solidFill>
                <a:latin typeface="Open Sans" pitchFamily="34" charset="0"/>
                <a:ea typeface="Open Sans" pitchFamily="34" charset="-122"/>
                <a:cs typeface="Open Sans" pitchFamily="34" charset="-120"/>
              </a:rPr>
              <a:t>Inactivity Spin-Down:</a:t>
            </a:r>
            <a:pPr algn="l" indent="0" marL="0">
              <a:lnSpc>
                <a:spcPts val="2450"/>
              </a:lnSpc>
              <a:buNone/>
            </a:pPr>
            <a:r>
              <a:rPr lang="en-US" sz="1500" dirty="0">
                <a:solidFill>
                  <a:srgbClr val="2B2E3C"/>
                </a:solidFill>
                <a:latin typeface="Open Sans" pitchFamily="34" charset="0"/>
                <a:ea typeface="Open Sans" pitchFamily="34" charset="-122"/>
                <a:cs typeface="Open Sans" pitchFamily="34" charset="-120"/>
              </a:rPr>
              <a:t> To conserve resources, Render's free plan automatically puts inactive backend instances to sleep. This is a common practice for free tiers across various cloud providers.</a:t>
            </a:r>
            <a:endParaRPr lang="en-US" sz="1500" dirty="0"/>
          </a:p>
          <a:p>
            <a:pPr algn="l" marL="342900" indent="-342900">
              <a:lnSpc>
                <a:spcPts val="2450"/>
              </a:lnSpc>
              <a:buSzPct val="100000"/>
              <a:buChar char="•"/>
            </a:pPr>
            <a:r>
              <a:rPr lang="en-US" sz="1500" b="1" dirty="0">
                <a:solidFill>
                  <a:srgbClr val="2B2E3C"/>
                </a:solidFill>
                <a:latin typeface="Open Sans" pitchFamily="34" charset="0"/>
                <a:ea typeface="Open Sans" pitchFamily="34" charset="-122"/>
                <a:cs typeface="Open Sans" pitchFamily="34" charset="-120"/>
              </a:rPr>
              <a:t>First Access Wake-Up:</a:t>
            </a:r>
            <a:pPr algn="l" indent="0" marL="0">
              <a:lnSpc>
                <a:spcPts val="2450"/>
              </a:lnSpc>
              <a:buNone/>
            </a:pPr>
            <a:r>
              <a:rPr lang="en-US" sz="1500" dirty="0">
                <a:solidFill>
                  <a:srgbClr val="2B2E3C"/>
                </a:solidFill>
                <a:latin typeface="Open Sans" pitchFamily="34" charset="0"/>
                <a:ea typeface="Open Sans" pitchFamily="34" charset="-122"/>
                <a:cs typeface="Open Sans" pitchFamily="34" charset="-120"/>
              </a:rPr>
              <a:t> The backend server must receive an initial request to "wake up" and become fully operational. This request acts as a trigger to re-initialize the application.</a:t>
            </a:r>
            <a:endParaRPr lang="en-US" sz="1500" dirty="0"/>
          </a:p>
          <a:p>
            <a:pPr algn="l" marL="342900" indent="-342900">
              <a:lnSpc>
                <a:spcPts val="2450"/>
              </a:lnSpc>
              <a:buSzPct val="100000"/>
              <a:buChar char="•"/>
            </a:pPr>
            <a:r>
              <a:rPr lang="en-US" sz="1500" b="1" dirty="0">
                <a:solidFill>
                  <a:srgbClr val="2B2E3C"/>
                </a:solidFill>
                <a:latin typeface="Open Sans" pitchFamily="34" charset="0"/>
                <a:ea typeface="Open Sans" pitchFamily="34" charset="-122"/>
                <a:cs typeface="Open Sans" pitchFamily="34" charset="-120"/>
              </a:rPr>
              <a:t>Startup Delay:</a:t>
            </a:r>
            <a:pPr algn="l" indent="0" marL="0">
              <a:lnSpc>
                <a:spcPts val="2450"/>
              </a:lnSpc>
              <a:buNone/>
            </a:pPr>
            <a:r>
              <a:rPr lang="en-US" sz="1500" dirty="0">
                <a:solidFill>
                  <a:srgbClr val="2B2E3C"/>
                </a:solidFill>
                <a:latin typeface="Open Sans" pitchFamily="34" charset="0"/>
                <a:ea typeface="Open Sans" pitchFamily="34" charset="-122"/>
                <a:cs typeface="Open Sans" pitchFamily="34" charset="-120"/>
              </a:rPr>
              <a:t> Once triggered, the backend instance requires approximately </a:t>
            </a:r>
            <a:pPr algn="l" indent="0" marL="0">
              <a:lnSpc>
                <a:spcPts val="2450"/>
              </a:lnSpc>
              <a:buNone/>
            </a:pPr>
            <a:r>
              <a:rPr lang="en-US" sz="1500" b="1" dirty="0">
                <a:solidFill>
                  <a:srgbClr val="2B2E3C"/>
                </a:solidFill>
                <a:latin typeface="Open Sans" pitchFamily="34" charset="0"/>
                <a:ea typeface="Open Sans" pitchFamily="34" charset="-122"/>
                <a:cs typeface="Open Sans" pitchFamily="34" charset="-120"/>
              </a:rPr>
              <a:t>30-60 seconds</a:t>
            </a:r>
            <a:pPr algn="l" indent="0" marL="0">
              <a:lnSpc>
                <a:spcPts val="2450"/>
              </a:lnSpc>
              <a:buNone/>
            </a:pPr>
            <a:r>
              <a:rPr lang="en-US" sz="1500" dirty="0">
                <a:solidFill>
                  <a:srgbClr val="2B2E3C"/>
                </a:solidFill>
                <a:latin typeface="Open Sans" pitchFamily="34" charset="0"/>
                <a:ea typeface="Open Sans" pitchFamily="34" charset="-122"/>
                <a:cs typeface="Open Sans" pitchFamily="34" charset="-120"/>
              </a:rPr>
              <a:t> to completely spin up and be ready to process requests. During this time, the frontend may experience initial loading delays.</a:t>
            </a:r>
            <a:endParaRPr lang="en-US" sz="1500" dirty="0"/>
          </a:p>
          <a:p>
            <a:pPr algn="l" marL="342900" indent="-342900">
              <a:lnSpc>
                <a:spcPts val="2450"/>
              </a:lnSpc>
              <a:buSzPct val="100000"/>
              <a:buChar char="•"/>
            </a:pPr>
            <a:r>
              <a:rPr lang="en-US" sz="1500" b="1" dirty="0">
                <a:solidFill>
                  <a:srgbClr val="2B2E3C"/>
                </a:solidFill>
                <a:latin typeface="Open Sans" pitchFamily="34" charset="0"/>
                <a:ea typeface="Open Sans" pitchFamily="34" charset="-122"/>
                <a:cs typeface="Open Sans" pitchFamily="34" charset="-120"/>
              </a:rPr>
              <a:t>Frontend Dependency:</a:t>
            </a:r>
            <a:pPr algn="l" indent="0" marL="0">
              <a:lnSpc>
                <a:spcPts val="2450"/>
              </a:lnSpc>
              <a:buNone/>
            </a:pPr>
            <a:r>
              <a:rPr lang="en-US" sz="1500" dirty="0">
                <a:solidFill>
                  <a:srgbClr val="2B2E3C"/>
                </a:solidFill>
                <a:latin typeface="Open Sans" pitchFamily="34" charset="0"/>
                <a:ea typeface="Open Sans" pitchFamily="34" charset="-122"/>
                <a:cs typeface="Open Sans" pitchFamily="34" charset="-120"/>
              </a:rPr>
              <a:t> The frontend's functionality is directly dependent on the backend's availability. If the backend is spinning up, the frontend will patiently await its readiness before displaying dynamic data.</a:t>
            </a:r>
            <a:endParaRPr lang="en-US" sz="1500" dirty="0"/>
          </a:p>
        </p:txBody>
      </p:sp>
      <p:sp>
        <p:nvSpPr>
          <p:cNvPr id="5" name="Text 3"/>
          <p:cNvSpPr/>
          <p:nvPr/>
        </p:nvSpPr>
        <p:spPr>
          <a:xfrm>
            <a:off x="784384" y="6667171"/>
            <a:ext cx="8322588" cy="623649"/>
          </a:xfrm>
          <a:prstGeom prst="rect">
            <a:avLst/>
          </a:prstGeom>
          <a:noFill/>
          <a:ln/>
        </p:spPr>
        <p:txBody>
          <a:bodyPr wrap="square" lIns="0" tIns="0" rIns="0" bIns="0" rtlCol="0" anchor="t"/>
          <a:lstStyle/>
          <a:p>
            <a:pPr algn="l" indent="0" marL="0">
              <a:lnSpc>
                <a:spcPts val="2450"/>
              </a:lnSpc>
              <a:buNone/>
            </a:pPr>
            <a:r>
              <a:rPr lang="en-US" sz="1500" dirty="0">
                <a:solidFill>
                  <a:srgbClr val="2B2E3C"/>
                </a:solidFill>
                <a:latin typeface="Open Sans" pitchFamily="34" charset="0"/>
                <a:ea typeface="Open Sans" pitchFamily="34" charset="-122"/>
                <a:cs typeface="Open Sans" pitchFamily="34" charset="-120"/>
              </a:rPr>
              <a:t>This behavior is transparent to the end-user after the initial delay, but is an important aspect of managing a free-tier deployment.</a:t>
            </a:r>
            <a:endParaRPr lang="en-US" sz="1500" dirty="0"/>
          </a:p>
        </p:txBody>
      </p:sp>
      <p:pic>
        <p:nvPicPr>
          <p:cNvPr id="6" name="Image 0" descr="preencoded.png">    </p:cNvPr>
          <p:cNvPicPr>
            <a:picLocks noChangeAspect="1"/>
          </p:cNvPicPr>
          <p:nvPr/>
        </p:nvPicPr>
        <p:blipFill>
          <a:blip r:embed="rId1"/>
          <a:stretch>
            <a:fillRect/>
          </a:stretch>
        </p:blipFill>
        <p:spPr>
          <a:xfrm>
            <a:off x="9592985" y="1726168"/>
            <a:ext cx="4260533" cy="568071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68906" y="718899"/>
            <a:ext cx="10009584" cy="600789"/>
          </a:xfrm>
          <a:prstGeom prst="rect">
            <a:avLst/>
          </a:prstGeom>
          <a:noFill/>
          <a:ln/>
        </p:spPr>
        <p:txBody>
          <a:bodyPr wrap="none" lIns="0" tIns="0" rIns="0" bIns="0" rtlCol="0" anchor="t"/>
          <a:lstStyle/>
          <a:p>
            <a:pPr algn="l" indent="0" marL="0">
              <a:lnSpc>
                <a:spcPts val="4700"/>
              </a:lnSpc>
              <a:buNone/>
            </a:pPr>
            <a:r>
              <a:rPr lang="en-US" sz="3750" dirty="0">
                <a:solidFill>
                  <a:srgbClr val="2C3F42"/>
                </a:solidFill>
                <a:latin typeface="Bitter Medium" pitchFamily="34" charset="0"/>
                <a:ea typeface="Bitter Medium" pitchFamily="34" charset="-122"/>
                <a:cs typeface="Bitter Medium" pitchFamily="34" charset="-120"/>
              </a:rPr>
              <a:t>Code Quality &amp; Analysis: Ensuring Excellence</a:t>
            </a:r>
            <a:endParaRPr lang="en-US" sz="3750" dirty="0"/>
          </a:p>
        </p:txBody>
      </p:sp>
      <p:sp>
        <p:nvSpPr>
          <p:cNvPr id="3" name="Text 1"/>
          <p:cNvSpPr/>
          <p:nvPr/>
        </p:nvSpPr>
        <p:spPr>
          <a:xfrm>
            <a:off x="768906" y="1691997"/>
            <a:ext cx="13092589" cy="605552"/>
          </a:xfrm>
          <a:prstGeom prst="rect">
            <a:avLst/>
          </a:prstGeom>
          <a:noFill/>
          <a:ln/>
        </p:spPr>
        <p:txBody>
          <a:bodyPr wrap="square" lIns="0" tIns="0" rIns="0" bIns="0" rtlCol="0" anchor="t"/>
          <a:lstStyle/>
          <a:p>
            <a:pPr algn="l" indent="0" marL="0">
              <a:lnSpc>
                <a:spcPts val="2350"/>
              </a:lnSpc>
              <a:buNone/>
            </a:pPr>
            <a:r>
              <a:rPr lang="en-US" sz="1500" dirty="0">
                <a:solidFill>
                  <a:srgbClr val="2B2E3C"/>
                </a:solidFill>
                <a:latin typeface="Open Sans" pitchFamily="34" charset="0"/>
                <a:ea typeface="Open Sans" pitchFamily="34" charset="-122"/>
                <a:cs typeface="Open Sans" pitchFamily="34" charset="-120"/>
              </a:rPr>
              <a:t>Maintaining high code quality is paramount for any professional project. We integrated SonarCloud into our development workflow to continuously analyze our codebase, ensuring adherence to best practices, identifying potential bugs, and strengthening security.</a:t>
            </a:r>
            <a:endParaRPr lang="en-US" sz="1500" dirty="0"/>
          </a:p>
        </p:txBody>
      </p:sp>
      <p:sp>
        <p:nvSpPr>
          <p:cNvPr id="4" name="Shape 2"/>
          <p:cNvSpPr/>
          <p:nvPr/>
        </p:nvSpPr>
        <p:spPr>
          <a:xfrm>
            <a:off x="768906" y="2795230"/>
            <a:ext cx="6453187" cy="1713071"/>
          </a:xfrm>
          <a:prstGeom prst="roundRect">
            <a:avLst>
              <a:gd name="adj" fmla="val 6405"/>
            </a:avLst>
          </a:prstGeom>
          <a:solidFill>
            <a:srgbClr val="FFF8F0"/>
          </a:solidFill>
          <a:ln/>
        </p:spPr>
      </p:sp>
      <p:sp>
        <p:nvSpPr>
          <p:cNvPr id="5" name="Shape 3"/>
          <p:cNvSpPr/>
          <p:nvPr/>
        </p:nvSpPr>
        <p:spPr>
          <a:xfrm>
            <a:off x="768906" y="2772370"/>
            <a:ext cx="6453187" cy="91440"/>
          </a:xfrm>
          <a:prstGeom prst="roundRect">
            <a:avLst>
              <a:gd name="adj" fmla="val 88301"/>
            </a:avLst>
          </a:prstGeom>
          <a:solidFill>
            <a:srgbClr val="D2600F"/>
          </a:solidFill>
          <a:ln/>
        </p:spPr>
      </p:sp>
      <p:sp>
        <p:nvSpPr>
          <p:cNvPr id="6" name="Shape 4"/>
          <p:cNvSpPr/>
          <p:nvPr/>
        </p:nvSpPr>
        <p:spPr>
          <a:xfrm>
            <a:off x="3707190" y="2506980"/>
            <a:ext cx="576620" cy="576620"/>
          </a:xfrm>
          <a:prstGeom prst="roundRect">
            <a:avLst>
              <a:gd name="adj" fmla="val 158579"/>
            </a:avLst>
          </a:prstGeom>
          <a:solidFill>
            <a:srgbClr val="D2600F"/>
          </a:solidFill>
          <a:ln/>
        </p:spPr>
      </p:sp>
      <p:pic>
        <p:nvPicPr>
          <p:cNvPr id="7"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880187" y="2679978"/>
            <a:ext cx="230624" cy="230624"/>
          </a:xfrm>
          <a:prstGeom prst="rect">
            <a:avLst/>
          </a:prstGeom>
        </p:spPr>
      </p:pic>
      <p:sp>
        <p:nvSpPr>
          <p:cNvPr id="8" name="Text 5"/>
          <p:cNvSpPr/>
          <p:nvPr/>
        </p:nvSpPr>
        <p:spPr>
          <a:xfrm>
            <a:off x="983933" y="3275767"/>
            <a:ext cx="2645569" cy="300276"/>
          </a:xfrm>
          <a:prstGeom prst="rect">
            <a:avLst/>
          </a:prstGeom>
          <a:noFill/>
          <a:ln/>
        </p:spPr>
        <p:txBody>
          <a:bodyPr wrap="none" lIns="0" tIns="0" rIns="0" bIns="0" rtlCol="0" anchor="t"/>
          <a:lstStyle/>
          <a:p>
            <a:pPr algn="l" indent="0" marL="0">
              <a:lnSpc>
                <a:spcPts val="2350"/>
              </a:lnSpc>
              <a:buNone/>
            </a:pPr>
            <a:r>
              <a:rPr lang="en-US" sz="1850" dirty="0">
                <a:solidFill>
                  <a:srgbClr val="2B2E3C"/>
                </a:solidFill>
                <a:latin typeface="Bitter Medium" pitchFamily="34" charset="0"/>
                <a:ea typeface="Bitter Medium" pitchFamily="34" charset="-122"/>
                <a:cs typeface="Bitter Medium" pitchFamily="34" charset="-120"/>
              </a:rPr>
              <a:t>SonarCloud Integration</a:t>
            </a:r>
            <a:endParaRPr lang="en-US" sz="1850" dirty="0"/>
          </a:p>
        </p:txBody>
      </p:sp>
      <p:sp>
        <p:nvSpPr>
          <p:cNvPr id="9" name="Text 6"/>
          <p:cNvSpPr/>
          <p:nvPr/>
        </p:nvSpPr>
        <p:spPr>
          <a:xfrm>
            <a:off x="983933" y="3687723"/>
            <a:ext cx="6023134" cy="605552"/>
          </a:xfrm>
          <a:prstGeom prst="rect">
            <a:avLst/>
          </a:prstGeom>
          <a:noFill/>
          <a:ln/>
        </p:spPr>
        <p:txBody>
          <a:bodyPr wrap="square" lIns="0" tIns="0" rIns="0" bIns="0" rtlCol="0" anchor="t"/>
          <a:lstStyle/>
          <a:p>
            <a:pPr algn="l" indent="0" marL="0">
              <a:lnSpc>
                <a:spcPts val="2350"/>
              </a:lnSpc>
              <a:buNone/>
            </a:pPr>
            <a:r>
              <a:rPr lang="en-US" sz="1500" dirty="0">
                <a:solidFill>
                  <a:srgbClr val="2B2E3C"/>
                </a:solidFill>
                <a:latin typeface="Open Sans" pitchFamily="34" charset="0"/>
                <a:ea typeface="Open Sans" pitchFamily="34" charset="-122"/>
                <a:cs typeface="Open Sans" pitchFamily="34" charset="-120"/>
              </a:rPr>
              <a:t>Seamlessly integrated SonarCloud for static code analysis across both frontend (React) and backend (Spring Boot).</a:t>
            </a:r>
            <a:endParaRPr lang="en-US" sz="1500" dirty="0"/>
          </a:p>
        </p:txBody>
      </p:sp>
      <p:sp>
        <p:nvSpPr>
          <p:cNvPr id="10" name="Shape 7"/>
          <p:cNvSpPr/>
          <p:nvPr/>
        </p:nvSpPr>
        <p:spPr>
          <a:xfrm>
            <a:off x="7408188" y="2795230"/>
            <a:ext cx="6453307" cy="1713071"/>
          </a:xfrm>
          <a:prstGeom prst="roundRect">
            <a:avLst>
              <a:gd name="adj" fmla="val 6405"/>
            </a:avLst>
          </a:prstGeom>
          <a:solidFill>
            <a:srgbClr val="FFF8F0"/>
          </a:solidFill>
          <a:ln/>
        </p:spPr>
      </p:sp>
      <p:sp>
        <p:nvSpPr>
          <p:cNvPr id="11" name="Shape 8"/>
          <p:cNvSpPr/>
          <p:nvPr/>
        </p:nvSpPr>
        <p:spPr>
          <a:xfrm>
            <a:off x="7408188" y="2772370"/>
            <a:ext cx="6453307" cy="91440"/>
          </a:xfrm>
          <a:prstGeom prst="roundRect">
            <a:avLst>
              <a:gd name="adj" fmla="val 88301"/>
            </a:avLst>
          </a:prstGeom>
          <a:solidFill>
            <a:srgbClr val="D2600F"/>
          </a:solidFill>
          <a:ln/>
        </p:spPr>
      </p:sp>
      <p:sp>
        <p:nvSpPr>
          <p:cNvPr id="12" name="Shape 9"/>
          <p:cNvSpPr/>
          <p:nvPr/>
        </p:nvSpPr>
        <p:spPr>
          <a:xfrm>
            <a:off x="10346472" y="2506980"/>
            <a:ext cx="576620" cy="576620"/>
          </a:xfrm>
          <a:prstGeom prst="roundRect">
            <a:avLst>
              <a:gd name="adj" fmla="val 158579"/>
            </a:avLst>
          </a:prstGeom>
          <a:solidFill>
            <a:srgbClr val="D2600F"/>
          </a:solidFill>
          <a:ln/>
        </p:spPr>
      </p:sp>
      <p:pic>
        <p:nvPicPr>
          <p:cNvPr id="13"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19470" y="2679978"/>
            <a:ext cx="230624" cy="230624"/>
          </a:xfrm>
          <a:prstGeom prst="rect">
            <a:avLst/>
          </a:prstGeom>
        </p:spPr>
      </p:pic>
      <p:sp>
        <p:nvSpPr>
          <p:cNvPr id="14" name="Text 10"/>
          <p:cNvSpPr/>
          <p:nvPr/>
        </p:nvSpPr>
        <p:spPr>
          <a:xfrm>
            <a:off x="7623215" y="3275767"/>
            <a:ext cx="2871073" cy="300276"/>
          </a:xfrm>
          <a:prstGeom prst="rect">
            <a:avLst/>
          </a:prstGeom>
          <a:noFill/>
          <a:ln/>
        </p:spPr>
        <p:txBody>
          <a:bodyPr wrap="none" lIns="0" tIns="0" rIns="0" bIns="0" rtlCol="0" anchor="t"/>
          <a:lstStyle/>
          <a:p>
            <a:pPr algn="l" indent="0" marL="0">
              <a:lnSpc>
                <a:spcPts val="2350"/>
              </a:lnSpc>
              <a:buNone/>
            </a:pPr>
            <a:r>
              <a:rPr lang="en-US" sz="1850" dirty="0">
                <a:solidFill>
                  <a:srgbClr val="2B2E3C"/>
                </a:solidFill>
                <a:latin typeface="Bitter Medium" pitchFamily="34" charset="0"/>
                <a:ea typeface="Bitter Medium" pitchFamily="34" charset="-122"/>
                <a:cs typeface="Bitter Medium" pitchFamily="34" charset="-120"/>
              </a:rPr>
              <a:t>GitHub Actions Workflow</a:t>
            </a:r>
            <a:endParaRPr lang="en-US" sz="1850" dirty="0"/>
          </a:p>
        </p:txBody>
      </p:sp>
      <p:sp>
        <p:nvSpPr>
          <p:cNvPr id="15" name="Text 11"/>
          <p:cNvSpPr/>
          <p:nvPr/>
        </p:nvSpPr>
        <p:spPr>
          <a:xfrm>
            <a:off x="7623215" y="3687723"/>
            <a:ext cx="6023253" cy="605552"/>
          </a:xfrm>
          <a:prstGeom prst="rect">
            <a:avLst/>
          </a:prstGeom>
          <a:noFill/>
          <a:ln/>
        </p:spPr>
        <p:txBody>
          <a:bodyPr wrap="square" lIns="0" tIns="0" rIns="0" bIns="0" rtlCol="0" anchor="t"/>
          <a:lstStyle/>
          <a:p>
            <a:pPr algn="l" indent="0" marL="0">
              <a:lnSpc>
                <a:spcPts val="2350"/>
              </a:lnSpc>
              <a:buNone/>
            </a:pPr>
            <a:r>
              <a:rPr lang="en-US" sz="1500" dirty="0">
                <a:solidFill>
                  <a:srgbClr val="2B2E3C"/>
                </a:solidFill>
                <a:latin typeface="Open Sans" pitchFamily="34" charset="0"/>
                <a:ea typeface="Open Sans" pitchFamily="34" charset="-122"/>
                <a:cs typeface="Open Sans" pitchFamily="34" charset="-120"/>
              </a:rPr>
              <a:t>Automated code analysis triggers were set up using GitHub Actions, running checks on every push to the repository.</a:t>
            </a:r>
            <a:endParaRPr lang="en-US" sz="1500" dirty="0"/>
          </a:p>
        </p:txBody>
      </p:sp>
      <p:sp>
        <p:nvSpPr>
          <p:cNvPr id="16" name="Shape 12"/>
          <p:cNvSpPr/>
          <p:nvPr/>
        </p:nvSpPr>
        <p:spPr>
          <a:xfrm>
            <a:off x="768906" y="4982647"/>
            <a:ext cx="6453187" cy="1713071"/>
          </a:xfrm>
          <a:prstGeom prst="roundRect">
            <a:avLst>
              <a:gd name="adj" fmla="val 6405"/>
            </a:avLst>
          </a:prstGeom>
          <a:solidFill>
            <a:srgbClr val="FFF8F0"/>
          </a:solidFill>
          <a:ln/>
        </p:spPr>
      </p:sp>
      <p:sp>
        <p:nvSpPr>
          <p:cNvPr id="17" name="Shape 13"/>
          <p:cNvSpPr/>
          <p:nvPr/>
        </p:nvSpPr>
        <p:spPr>
          <a:xfrm>
            <a:off x="768906" y="4959787"/>
            <a:ext cx="6453187" cy="91440"/>
          </a:xfrm>
          <a:prstGeom prst="roundRect">
            <a:avLst>
              <a:gd name="adj" fmla="val 88301"/>
            </a:avLst>
          </a:prstGeom>
          <a:solidFill>
            <a:srgbClr val="D2600F"/>
          </a:solidFill>
          <a:ln/>
        </p:spPr>
      </p:sp>
      <p:sp>
        <p:nvSpPr>
          <p:cNvPr id="18" name="Shape 14"/>
          <p:cNvSpPr/>
          <p:nvPr/>
        </p:nvSpPr>
        <p:spPr>
          <a:xfrm>
            <a:off x="3707190" y="4694396"/>
            <a:ext cx="576620" cy="576620"/>
          </a:xfrm>
          <a:prstGeom prst="roundRect">
            <a:avLst>
              <a:gd name="adj" fmla="val 158579"/>
            </a:avLst>
          </a:prstGeom>
          <a:solidFill>
            <a:srgbClr val="D2600F"/>
          </a:solidFill>
          <a:ln/>
        </p:spPr>
      </p:sp>
      <p:pic>
        <p:nvPicPr>
          <p:cNvPr id="19"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80187" y="4867394"/>
            <a:ext cx="230624" cy="230624"/>
          </a:xfrm>
          <a:prstGeom prst="rect">
            <a:avLst/>
          </a:prstGeom>
        </p:spPr>
      </p:pic>
      <p:sp>
        <p:nvSpPr>
          <p:cNvPr id="20" name="Text 15"/>
          <p:cNvSpPr/>
          <p:nvPr/>
        </p:nvSpPr>
        <p:spPr>
          <a:xfrm>
            <a:off x="983933" y="5463183"/>
            <a:ext cx="2403038" cy="300276"/>
          </a:xfrm>
          <a:prstGeom prst="rect">
            <a:avLst/>
          </a:prstGeom>
          <a:noFill/>
          <a:ln/>
        </p:spPr>
        <p:txBody>
          <a:bodyPr wrap="none" lIns="0" tIns="0" rIns="0" bIns="0" rtlCol="0" anchor="t"/>
          <a:lstStyle/>
          <a:p>
            <a:pPr algn="l" indent="0" marL="0">
              <a:lnSpc>
                <a:spcPts val="2350"/>
              </a:lnSpc>
              <a:buNone/>
            </a:pPr>
            <a:r>
              <a:rPr lang="en-US" sz="1850" dirty="0">
                <a:solidFill>
                  <a:srgbClr val="2B2E3C"/>
                </a:solidFill>
                <a:latin typeface="Bitter Medium" pitchFamily="34" charset="0"/>
                <a:ea typeface="Bitter Medium" pitchFamily="34" charset="-122"/>
                <a:cs typeface="Bitter Medium" pitchFamily="34" charset="-120"/>
              </a:rPr>
              <a:t>Quality Gate Passed</a:t>
            </a:r>
            <a:endParaRPr lang="en-US" sz="1850" dirty="0"/>
          </a:p>
        </p:txBody>
      </p:sp>
      <p:sp>
        <p:nvSpPr>
          <p:cNvPr id="21" name="Text 16"/>
          <p:cNvSpPr/>
          <p:nvPr/>
        </p:nvSpPr>
        <p:spPr>
          <a:xfrm>
            <a:off x="983933" y="5875139"/>
            <a:ext cx="6023134" cy="605552"/>
          </a:xfrm>
          <a:prstGeom prst="rect">
            <a:avLst/>
          </a:prstGeom>
          <a:noFill/>
          <a:ln/>
        </p:spPr>
        <p:txBody>
          <a:bodyPr wrap="square" lIns="0" tIns="0" rIns="0" bIns="0" rtlCol="0" anchor="t"/>
          <a:lstStyle/>
          <a:p>
            <a:pPr algn="l" indent="0" marL="0">
              <a:lnSpc>
                <a:spcPts val="2350"/>
              </a:lnSpc>
              <a:buNone/>
            </a:pPr>
            <a:r>
              <a:rPr lang="en-US" sz="1500" dirty="0">
                <a:solidFill>
                  <a:srgbClr val="2B2E3C"/>
                </a:solidFill>
                <a:latin typeface="Open Sans" pitchFamily="34" charset="0"/>
                <a:ea typeface="Open Sans" pitchFamily="34" charset="-122"/>
                <a:cs typeface="Open Sans" pitchFamily="34" charset="-120"/>
              </a:rPr>
              <a:t>Successfully met and passed all defined Quality Gate criteria, indicating a high standard of code quality.</a:t>
            </a:r>
            <a:endParaRPr lang="en-US" sz="1500" dirty="0"/>
          </a:p>
        </p:txBody>
      </p:sp>
      <p:sp>
        <p:nvSpPr>
          <p:cNvPr id="22" name="Shape 17"/>
          <p:cNvSpPr/>
          <p:nvPr/>
        </p:nvSpPr>
        <p:spPr>
          <a:xfrm>
            <a:off x="7408188" y="4982647"/>
            <a:ext cx="6453307" cy="1713071"/>
          </a:xfrm>
          <a:prstGeom prst="roundRect">
            <a:avLst>
              <a:gd name="adj" fmla="val 6405"/>
            </a:avLst>
          </a:prstGeom>
          <a:solidFill>
            <a:srgbClr val="FFF8F0"/>
          </a:solidFill>
          <a:ln/>
        </p:spPr>
      </p:sp>
      <p:sp>
        <p:nvSpPr>
          <p:cNvPr id="23" name="Shape 18"/>
          <p:cNvSpPr/>
          <p:nvPr/>
        </p:nvSpPr>
        <p:spPr>
          <a:xfrm>
            <a:off x="7408188" y="4959787"/>
            <a:ext cx="6453307" cy="91440"/>
          </a:xfrm>
          <a:prstGeom prst="roundRect">
            <a:avLst>
              <a:gd name="adj" fmla="val 88301"/>
            </a:avLst>
          </a:prstGeom>
          <a:solidFill>
            <a:srgbClr val="D2600F"/>
          </a:solidFill>
          <a:ln/>
        </p:spPr>
      </p:sp>
      <p:sp>
        <p:nvSpPr>
          <p:cNvPr id="24" name="Shape 19"/>
          <p:cNvSpPr/>
          <p:nvPr/>
        </p:nvSpPr>
        <p:spPr>
          <a:xfrm>
            <a:off x="10346472" y="4694396"/>
            <a:ext cx="576620" cy="576620"/>
          </a:xfrm>
          <a:prstGeom prst="roundRect">
            <a:avLst>
              <a:gd name="adj" fmla="val 158579"/>
            </a:avLst>
          </a:prstGeom>
          <a:solidFill>
            <a:srgbClr val="D2600F"/>
          </a:solidFill>
          <a:ln/>
        </p:spPr>
      </p:sp>
      <p:pic>
        <p:nvPicPr>
          <p:cNvPr id="25"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19470" y="4867394"/>
            <a:ext cx="230624" cy="230624"/>
          </a:xfrm>
          <a:prstGeom prst="rect">
            <a:avLst/>
          </a:prstGeom>
        </p:spPr>
      </p:pic>
      <p:sp>
        <p:nvSpPr>
          <p:cNvPr id="26" name="Text 20"/>
          <p:cNvSpPr/>
          <p:nvPr/>
        </p:nvSpPr>
        <p:spPr>
          <a:xfrm>
            <a:off x="7623215" y="5463183"/>
            <a:ext cx="2403038" cy="300276"/>
          </a:xfrm>
          <a:prstGeom prst="rect">
            <a:avLst/>
          </a:prstGeom>
          <a:noFill/>
          <a:ln/>
        </p:spPr>
        <p:txBody>
          <a:bodyPr wrap="none" lIns="0" tIns="0" rIns="0" bIns="0" rtlCol="0" anchor="t"/>
          <a:lstStyle/>
          <a:p>
            <a:pPr algn="l" indent="0" marL="0">
              <a:lnSpc>
                <a:spcPts val="2350"/>
              </a:lnSpc>
              <a:buNone/>
            </a:pPr>
            <a:r>
              <a:rPr lang="en-US" sz="1850" dirty="0">
                <a:solidFill>
                  <a:srgbClr val="2B2E3C"/>
                </a:solidFill>
                <a:latin typeface="Bitter Medium" pitchFamily="34" charset="0"/>
                <a:ea typeface="Bitter Medium" pitchFamily="34" charset="-122"/>
                <a:cs typeface="Bitter Medium" pitchFamily="34" charset="-120"/>
              </a:rPr>
              <a:t>Zero Critical Issues</a:t>
            </a:r>
            <a:endParaRPr lang="en-US" sz="1850" dirty="0"/>
          </a:p>
        </p:txBody>
      </p:sp>
      <p:sp>
        <p:nvSpPr>
          <p:cNvPr id="27" name="Text 21"/>
          <p:cNvSpPr/>
          <p:nvPr/>
        </p:nvSpPr>
        <p:spPr>
          <a:xfrm>
            <a:off x="7623215" y="5875139"/>
            <a:ext cx="6023253" cy="605552"/>
          </a:xfrm>
          <a:prstGeom prst="rect">
            <a:avLst/>
          </a:prstGeom>
          <a:noFill/>
          <a:ln/>
        </p:spPr>
        <p:txBody>
          <a:bodyPr wrap="square" lIns="0" tIns="0" rIns="0" bIns="0" rtlCol="0" anchor="t"/>
          <a:lstStyle/>
          <a:p>
            <a:pPr algn="l" indent="0" marL="0">
              <a:lnSpc>
                <a:spcPts val="2350"/>
              </a:lnSpc>
              <a:buNone/>
            </a:pPr>
            <a:r>
              <a:rPr lang="en-US" sz="1500" dirty="0">
                <a:solidFill>
                  <a:srgbClr val="2B2E3C"/>
                </a:solidFill>
                <a:latin typeface="Open Sans" pitchFamily="34" charset="0"/>
                <a:ea typeface="Open Sans" pitchFamily="34" charset="-122"/>
                <a:cs typeface="Open Sans" pitchFamily="34" charset="-120"/>
              </a:rPr>
              <a:t>Verified that the codebase contains no critical bugs, vulnerabilities, or code smells, ensuring a robust and secure application.</a:t>
            </a:r>
            <a:endParaRPr lang="en-US" sz="1500" dirty="0"/>
          </a:p>
        </p:txBody>
      </p:sp>
      <p:sp>
        <p:nvSpPr>
          <p:cNvPr id="28" name="Text 22"/>
          <p:cNvSpPr/>
          <p:nvPr/>
        </p:nvSpPr>
        <p:spPr>
          <a:xfrm>
            <a:off x="768906" y="6905149"/>
            <a:ext cx="13092589" cy="605552"/>
          </a:xfrm>
          <a:prstGeom prst="rect">
            <a:avLst/>
          </a:prstGeom>
          <a:noFill/>
          <a:ln/>
        </p:spPr>
        <p:txBody>
          <a:bodyPr wrap="square" lIns="0" tIns="0" rIns="0" bIns="0" rtlCol="0" anchor="t"/>
          <a:lstStyle/>
          <a:p>
            <a:pPr algn="l" indent="0" marL="0">
              <a:lnSpc>
                <a:spcPts val="2350"/>
              </a:lnSpc>
              <a:buNone/>
            </a:pPr>
            <a:r>
              <a:rPr lang="en-US" sz="1500" dirty="0">
                <a:solidFill>
                  <a:srgbClr val="2B2E3C"/>
                </a:solidFill>
                <a:latin typeface="Open Sans" pitchFamily="34" charset="0"/>
                <a:ea typeface="Open Sans" pitchFamily="34" charset="-122"/>
                <a:cs typeface="Open Sans" pitchFamily="34" charset="-120"/>
              </a:rPr>
              <a:t>This proactive approach to code quality significantly reduces technical debt and improves the overall reliability and maintainability of the application.</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1190863" y="786408"/>
            <a:ext cx="9166979" cy="485299"/>
          </a:xfrm>
          <a:prstGeom prst="rect">
            <a:avLst/>
          </a:prstGeom>
          <a:noFill/>
          <a:ln/>
        </p:spPr>
        <p:txBody>
          <a:bodyPr wrap="none" lIns="0" tIns="0" rIns="0" bIns="0" rtlCol="0" anchor="t"/>
          <a:lstStyle/>
          <a:p>
            <a:pPr algn="l" indent="0" marL="0">
              <a:lnSpc>
                <a:spcPts val="3800"/>
              </a:lnSpc>
              <a:buNone/>
            </a:pPr>
            <a:r>
              <a:rPr lang="en-US" sz="3050" dirty="0">
                <a:solidFill>
                  <a:srgbClr val="2C3F42"/>
                </a:solidFill>
                <a:latin typeface="Bitter Medium" pitchFamily="34" charset="0"/>
                <a:ea typeface="Bitter Medium" pitchFamily="34" charset="-122"/>
                <a:cs typeface="Bitter Medium" pitchFamily="34" charset="-120"/>
              </a:rPr>
              <a:t>Tools &amp; Technologies: Our Development Ecosystem</a:t>
            </a:r>
            <a:endParaRPr lang="en-US" sz="3050" dirty="0"/>
          </a:p>
        </p:txBody>
      </p:sp>
      <p:sp>
        <p:nvSpPr>
          <p:cNvPr id="3" name="Text 1"/>
          <p:cNvSpPr/>
          <p:nvPr/>
        </p:nvSpPr>
        <p:spPr>
          <a:xfrm>
            <a:off x="1190863" y="1514713"/>
            <a:ext cx="12248674" cy="443151"/>
          </a:xfrm>
          <a:prstGeom prst="rect">
            <a:avLst/>
          </a:prstGeom>
          <a:noFill/>
          <a:ln/>
        </p:spPr>
        <p:txBody>
          <a:bodyPr wrap="square" lIns="0" tIns="0" rIns="0" bIns="0" rtlCol="0" anchor="t"/>
          <a:lstStyle/>
          <a:p>
            <a:pPr algn="l" indent="0" marL="0">
              <a:lnSpc>
                <a:spcPts val="1700"/>
              </a:lnSpc>
              <a:buNone/>
            </a:pPr>
            <a:r>
              <a:rPr lang="en-US" sz="1200" dirty="0">
                <a:solidFill>
                  <a:srgbClr val="2B2E3C"/>
                </a:solidFill>
                <a:latin typeface="Open Sans" pitchFamily="34" charset="0"/>
                <a:ea typeface="Open Sans" pitchFamily="34" charset="-122"/>
                <a:cs typeface="Open Sans" pitchFamily="34" charset="-120"/>
              </a:rPr>
              <a:t>Our project's success is built upon a carefully selected stack of modern tools and technologies, each playing a critical role in development, deployment, and quality assurance.</a:t>
            </a:r>
            <a:endParaRPr lang="en-US" sz="1200" dirty="0"/>
          </a:p>
        </p:txBody>
      </p:sp>
      <p:pic>
        <p:nvPicPr>
          <p:cNvPr id="4"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90863" y="2094547"/>
            <a:ext cx="465892" cy="465892"/>
          </a:xfrm>
          <a:prstGeom prst="rect">
            <a:avLst/>
          </a:prstGeom>
        </p:spPr>
      </p:pic>
      <p:sp>
        <p:nvSpPr>
          <p:cNvPr id="5" name="Text 2"/>
          <p:cNvSpPr/>
          <p:nvPr/>
        </p:nvSpPr>
        <p:spPr>
          <a:xfrm>
            <a:off x="1190863" y="2712363"/>
            <a:ext cx="1941552" cy="242649"/>
          </a:xfrm>
          <a:prstGeom prst="rect">
            <a:avLst/>
          </a:prstGeom>
          <a:noFill/>
          <a:ln/>
        </p:spPr>
        <p:txBody>
          <a:bodyPr wrap="none" lIns="0" tIns="0" rIns="0" bIns="0" rtlCol="0" anchor="t"/>
          <a:lstStyle/>
          <a:p>
            <a:pPr algn="l" indent="0" marL="0">
              <a:lnSpc>
                <a:spcPts val="1900"/>
              </a:lnSpc>
              <a:buNone/>
            </a:pPr>
            <a:r>
              <a:rPr lang="en-US" sz="1500" dirty="0">
                <a:solidFill>
                  <a:srgbClr val="2B2E3C"/>
                </a:solidFill>
                <a:latin typeface="Bitter Medium" pitchFamily="34" charset="0"/>
                <a:ea typeface="Bitter Medium" pitchFamily="34" charset="-122"/>
                <a:cs typeface="Bitter Medium" pitchFamily="34" charset="-120"/>
              </a:rPr>
              <a:t>React</a:t>
            </a:r>
            <a:endParaRPr lang="en-US" sz="1500" dirty="0"/>
          </a:p>
        </p:txBody>
      </p:sp>
      <p:sp>
        <p:nvSpPr>
          <p:cNvPr id="6" name="Text 3"/>
          <p:cNvSpPr/>
          <p:nvPr/>
        </p:nvSpPr>
        <p:spPr>
          <a:xfrm>
            <a:off x="1190863" y="3027878"/>
            <a:ext cx="6048375" cy="221575"/>
          </a:xfrm>
          <a:prstGeom prst="rect">
            <a:avLst/>
          </a:prstGeom>
          <a:noFill/>
          <a:ln/>
        </p:spPr>
        <p:txBody>
          <a:bodyPr wrap="none" lIns="0" tIns="0" rIns="0" bIns="0" rtlCol="0" anchor="t"/>
          <a:lstStyle/>
          <a:p>
            <a:pPr algn="l" indent="0" marL="0">
              <a:lnSpc>
                <a:spcPts val="1700"/>
              </a:lnSpc>
              <a:buNone/>
            </a:pPr>
            <a:r>
              <a:rPr lang="en-US" sz="1200" dirty="0">
                <a:solidFill>
                  <a:srgbClr val="2B2E3C"/>
                </a:solidFill>
                <a:latin typeface="Open Sans" pitchFamily="34" charset="0"/>
                <a:ea typeface="Open Sans" pitchFamily="34" charset="-122"/>
                <a:cs typeface="Open Sans" pitchFamily="34" charset="-120"/>
              </a:rPr>
              <a:t>Frontend UI development</a:t>
            </a:r>
            <a:endParaRPr lang="en-US" sz="1200" dirty="0"/>
          </a:p>
        </p:txBody>
      </p:sp>
      <p:pic>
        <p:nvPicPr>
          <p:cNvPr id="7"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91162" y="2094547"/>
            <a:ext cx="465892" cy="465892"/>
          </a:xfrm>
          <a:prstGeom prst="rect">
            <a:avLst/>
          </a:prstGeom>
        </p:spPr>
      </p:pic>
      <p:sp>
        <p:nvSpPr>
          <p:cNvPr id="8" name="Text 4"/>
          <p:cNvSpPr/>
          <p:nvPr/>
        </p:nvSpPr>
        <p:spPr>
          <a:xfrm>
            <a:off x="7391162" y="2712363"/>
            <a:ext cx="1941552" cy="242649"/>
          </a:xfrm>
          <a:prstGeom prst="rect">
            <a:avLst/>
          </a:prstGeom>
          <a:noFill/>
          <a:ln/>
        </p:spPr>
        <p:txBody>
          <a:bodyPr wrap="none" lIns="0" tIns="0" rIns="0" bIns="0" rtlCol="0" anchor="t"/>
          <a:lstStyle/>
          <a:p>
            <a:pPr algn="l" indent="0" marL="0">
              <a:lnSpc>
                <a:spcPts val="1900"/>
              </a:lnSpc>
              <a:buNone/>
            </a:pPr>
            <a:r>
              <a:rPr lang="en-US" sz="1500" dirty="0">
                <a:solidFill>
                  <a:srgbClr val="2B2E3C"/>
                </a:solidFill>
                <a:latin typeface="Bitter Medium" pitchFamily="34" charset="0"/>
                <a:ea typeface="Bitter Medium" pitchFamily="34" charset="-122"/>
                <a:cs typeface="Bitter Medium" pitchFamily="34" charset="-120"/>
              </a:rPr>
              <a:t>Spring Boot</a:t>
            </a:r>
            <a:endParaRPr lang="en-US" sz="1500" dirty="0"/>
          </a:p>
        </p:txBody>
      </p:sp>
      <p:sp>
        <p:nvSpPr>
          <p:cNvPr id="9" name="Text 5"/>
          <p:cNvSpPr/>
          <p:nvPr/>
        </p:nvSpPr>
        <p:spPr>
          <a:xfrm>
            <a:off x="7391162" y="3027878"/>
            <a:ext cx="6048375" cy="221575"/>
          </a:xfrm>
          <a:prstGeom prst="rect">
            <a:avLst/>
          </a:prstGeom>
          <a:noFill/>
          <a:ln/>
        </p:spPr>
        <p:txBody>
          <a:bodyPr wrap="none" lIns="0" tIns="0" rIns="0" bIns="0" rtlCol="0" anchor="t"/>
          <a:lstStyle/>
          <a:p>
            <a:pPr algn="l" indent="0" marL="0">
              <a:lnSpc>
                <a:spcPts val="1700"/>
              </a:lnSpc>
              <a:buNone/>
            </a:pPr>
            <a:r>
              <a:rPr lang="en-US" sz="1200" dirty="0">
                <a:solidFill>
                  <a:srgbClr val="2B2E3C"/>
                </a:solidFill>
                <a:latin typeface="Open Sans" pitchFamily="34" charset="0"/>
                <a:ea typeface="Open Sans" pitchFamily="34" charset="-122"/>
                <a:cs typeface="Open Sans" pitchFamily="34" charset="-120"/>
              </a:rPr>
              <a:t>Backend API framework</a:t>
            </a:r>
            <a:endParaRPr lang="en-US" sz="1200" dirty="0"/>
          </a:p>
        </p:txBody>
      </p:sp>
      <p:pic>
        <p:nvPicPr>
          <p:cNvPr id="10"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90863" y="3492460"/>
            <a:ext cx="465892" cy="465892"/>
          </a:xfrm>
          <a:prstGeom prst="rect">
            <a:avLst/>
          </a:prstGeom>
        </p:spPr>
      </p:pic>
      <p:sp>
        <p:nvSpPr>
          <p:cNvPr id="11" name="Text 6"/>
          <p:cNvSpPr/>
          <p:nvPr/>
        </p:nvSpPr>
        <p:spPr>
          <a:xfrm>
            <a:off x="1190863" y="4110276"/>
            <a:ext cx="1941552" cy="242649"/>
          </a:xfrm>
          <a:prstGeom prst="rect">
            <a:avLst/>
          </a:prstGeom>
          <a:noFill/>
          <a:ln/>
        </p:spPr>
        <p:txBody>
          <a:bodyPr wrap="none" lIns="0" tIns="0" rIns="0" bIns="0" rtlCol="0" anchor="t"/>
          <a:lstStyle/>
          <a:p>
            <a:pPr algn="l" indent="0" marL="0">
              <a:lnSpc>
                <a:spcPts val="1900"/>
              </a:lnSpc>
              <a:buNone/>
            </a:pPr>
            <a:r>
              <a:rPr lang="en-US" sz="1500" dirty="0">
                <a:solidFill>
                  <a:srgbClr val="2B2E3C"/>
                </a:solidFill>
                <a:latin typeface="Bitter Medium" pitchFamily="34" charset="0"/>
                <a:ea typeface="Bitter Medium" pitchFamily="34" charset="-122"/>
                <a:cs typeface="Bitter Medium" pitchFamily="34" charset="-120"/>
              </a:rPr>
              <a:t>Axios</a:t>
            </a:r>
            <a:endParaRPr lang="en-US" sz="1500" dirty="0"/>
          </a:p>
        </p:txBody>
      </p:sp>
      <p:sp>
        <p:nvSpPr>
          <p:cNvPr id="12" name="Text 7"/>
          <p:cNvSpPr/>
          <p:nvPr/>
        </p:nvSpPr>
        <p:spPr>
          <a:xfrm>
            <a:off x="1190863" y="4425791"/>
            <a:ext cx="6048375" cy="221575"/>
          </a:xfrm>
          <a:prstGeom prst="rect">
            <a:avLst/>
          </a:prstGeom>
          <a:noFill/>
          <a:ln/>
        </p:spPr>
        <p:txBody>
          <a:bodyPr wrap="none" lIns="0" tIns="0" rIns="0" bIns="0" rtlCol="0" anchor="t"/>
          <a:lstStyle/>
          <a:p>
            <a:pPr algn="l" indent="0" marL="0">
              <a:lnSpc>
                <a:spcPts val="1700"/>
              </a:lnSpc>
              <a:buNone/>
            </a:pPr>
            <a:r>
              <a:rPr lang="en-US" sz="1200" dirty="0">
                <a:solidFill>
                  <a:srgbClr val="2B2E3C"/>
                </a:solidFill>
                <a:latin typeface="Open Sans" pitchFamily="34" charset="0"/>
                <a:ea typeface="Open Sans" pitchFamily="34" charset="-122"/>
                <a:cs typeface="Open Sans" pitchFamily="34" charset="-120"/>
              </a:rPr>
              <a:t>HTTP client for frontend</a:t>
            </a:r>
            <a:endParaRPr lang="en-US" sz="1200" dirty="0"/>
          </a:p>
        </p:txBody>
      </p:sp>
      <p:pic>
        <p:nvPicPr>
          <p:cNvPr id="13"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91162" y="3492460"/>
            <a:ext cx="465892" cy="465892"/>
          </a:xfrm>
          <a:prstGeom prst="rect">
            <a:avLst/>
          </a:prstGeom>
        </p:spPr>
      </p:pic>
      <p:sp>
        <p:nvSpPr>
          <p:cNvPr id="14" name="Text 8"/>
          <p:cNvSpPr/>
          <p:nvPr/>
        </p:nvSpPr>
        <p:spPr>
          <a:xfrm>
            <a:off x="7391162" y="4110276"/>
            <a:ext cx="1941552" cy="242649"/>
          </a:xfrm>
          <a:prstGeom prst="rect">
            <a:avLst/>
          </a:prstGeom>
          <a:noFill/>
          <a:ln/>
        </p:spPr>
        <p:txBody>
          <a:bodyPr wrap="none" lIns="0" tIns="0" rIns="0" bIns="0" rtlCol="0" anchor="t"/>
          <a:lstStyle/>
          <a:p>
            <a:pPr algn="l" indent="0" marL="0">
              <a:lnSpc>
                <a:spcPts val="1900"/>
              </a:lnSpc>
              <a:buNone/>
            </a:pPr>
            <a:r>
              <a:rPr lang="en-US" sz="1500" dirty="0">
                <a:solidFill>
                  <a:srgbClr val="2B2E3C"/>
                </a:solidFill>
                <a:latin typeface="Bitter Medium" pitchFamily="34" charset="0"/>
                <a:ea typeface="Bitter Medium" pitchFamily="34" charset="-122"/>
                <a:cs typeface="Bitter Medium" pitchFamily="34" charset="-120"/>
              </a:rPr>
              <a:t>Docker</a:t>
            </a:r>
            <a:endParaRPr lang="en-US" sz="1500" dirty="0"/>
          </a:p>
        </p:txBody>
      </p:sp>
      <p:sp>
        <p:nvSpPr>
          <p:cNvPr id="15" name="Text 9"/>
          <p:cNvSpPr/>
          <p:nvPr/>
        </p:nvSpPr>
        <p:spPr>
          <a:xfrm>
            <a:off x="7391162" y="4425791"/>
            <a:ext cx="6048375" cy="221575"/>
          </a:xfrm>
          <a:prstGeom prst="rect">
            <a:avLst/>
          </a:prstGeom>
          <a:noFill/>
          <a:ln/>
        </p:spPr>
        <p:txBody>
          <a:bodyPr wrap="none" lIns="0" tIns="0" rIns="0" bIns="0" rtlCol="0" anchor="t"/>
          <a:lstStyle/>
          <a:p>
            <a:pPr algn="l" indent="0" marL="0">
              <a:lnSpc>
                <a:spcPts val="1700"/>
              </a:lnSpc>
              <a:buNone/>
            </a:pPr>
            <a:r>
              <a:rPr lang="en-US" sz="1200" dirty="0">
                <a:solidFill>
                  <a:srgbClr val="2B2E3C"/>
                </a:solidFill>
                <a:latin typeface="Open Sans" pitchFamily="34" charset="0"/>
                <a:ea typeface="Open Sans" pitchFamily="34" charset="-122"/>
                <a:cs typeface="Open Sans" pitchFamily="34" charset="-120"/>
              </a:rPr>
              <a:t>Containerization for backend</a:t>
            </a:r>
            <a:endParaRPr lang="en-US" sz="1200" dirty="0"/>
          </a:p>
        </p:txBody>
      </p:sp>
      <p:pic>
        <p:nvPicPr>
          <p:cNvPr id="16"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90863" y="4890373"/>
            <a:ext cx="465892" cy="465892"/>
          </a:xfrm>
          <a:prstGeom prst="rect">
            <a:avLst/>
          </a:prstGeom>
        </p:spPr>
      </p:pic>
      <p:sp>
        <p:nvSpPr>
          <p:cNvPr id="17" name="Text 10"/>
          <p:cNvSpPr/>
          <p:nvPr/>
        </p:nvSpPr>
        <p:spPr>
          <a:xfrm>
            <a:off x="1190863" y="5508188"/>
            <a:ext cx="1941552" cy="242649"/>
          </a:xfrm>
          <a:prstGeom prst="rect">
            <a:avLst/>
          </a:prstGeom>
          <a:noFill/>
          <a:ln/>
        </p:spPr>
        <p:txBody>
          <a:bodyPr wrap="none" lIns="0" tIns="0" rIns="0" bIns="0" rtlCol="0" anchor="t"/>
          <a:lstStyle/>
          <a:p>
            <a:pPr algn="l" indent="0" marL="0">
              <a:lnSpc>
                <a:spcPts val="1900"/>
              </a:lnSpc>
              <a:buNone/>
            </a:pPr>
            <a:r>
              <a:rPr lang="en-US" sz="1500" dirty="0">
                <a:solidFill>
                  <a:srgbClr val="2B2E3C"/>
                </a:solidFill>
                <a:latin typeface="Bitter Medium" pitchFamily="34" charset="0"/>
                <a:ea typeface="Bitter Medium" pitchFamily="34" charset="-122"/>
                <a:cs typeface="Bitter Medium" pitchFamily="34" charset="-120"/>
              </a:rPr>
              <a:t>GitHub</a:t>
            </a:r>
            <a:endParaRPr lang="en-US" sz="1500" dirty="0"/>
          </a:p>
        </p:txBody>
      </p:sp>
      <p:sp>
        <p:nvSpPr>
          <p:cNvPr id="18" name="Text 11"/>
          <p:cNvSpPr/>
          <p:nvPr/>
        </p:nvSpPr>
        <p:spPr>
          <a:xfrm>
            <a:off x="1190863" y="5823704"/>
            <a:ext cx="6048375" cy="221575"/>
          </a:xfrm>
          <a:prstGeom prst="rect">
            <a:avLst/>
          </a:prstGeom>
          <a:noFill/>
          <a:ln/>
        </p:spPr>
        <p:txBody>
          <a:bodyPr wrap="none" lIns="0" tIns="0" rIns="0" bIns="0" rtlCol="0" anchor="t"/>
          <a:lstStyle/>
          <a:p>
            <a:pPr algn="l" indent="0" marL="0">
              <a:lnSpc>
                <a:spcPts val="1700"/>
              </a:lnSpc>
              <a:buNone/>
            </a:pPr>
            <a:r>
              <a:rPr lang="en-US" sz="1200" dirty="0">
                <a:solidFill>
                  <a:srgbClr val="2B2E3C"/>
                </a:solidFill>
                <a:latin typeface="Open Sans" pitchFamily="34" charset="0"/>
                <a:ea typeface="Open Sans" pitchFamily="34" charset="-122"/>
                <a:cs typeface="Open Sans" pitchFamily="34" charset="-120"/>
              </a:rPr>
              <a:t>Version control &amp; collaboration</a:t>
            </a:r>
            <a:endParaRPr lang="en-US" sz="1200" dirty="0"/>
          </a:p>
        </p:txBody>
      </p:sp>
      <p:pic>
        <p:nvPicPr>
          <p:cNvPr id="19" name="Image 5"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91162" y="4890373"/>
            <a:ext cx="465892" cy="465892"/>
          </a:xfrm>
          <a:prstGeom prst="rect">
            <a:avLst/>
          </a:prstGeom>
        </p:spPr>
      </p:pic>
      <p:sp>
        <p:nvSpPr>
          <p:cNvPr id="20" name="Text 12"/>
          <p:cNvSpPr/>
          <p:nvPr/>
        </p:nvSpPr>
        <p:spPr>
          <a:xfrm>
            <a:off x="7391162" y="5508188"/>
            <a:ext cx="1941552" cy="242649"/>
          </a:xfrm>
          <a:prstGeom prst="rect">
            <a:avLst/>
          </a:prstGeom>
          <a:noFill/>
          <a:ln/>
        </p:spPr>
        <p:txBody>
          <a:bodyPr wrap="none" lIns="0" tIns="0" rIns="0" bIns="0" rtlCol="0" anchor="t"/>
          <a:lstStyle/>
          <a:p>
            <a:pPr algn="l" indent="0" marL="0">
              <a:lnSpc>
                <a:spcPts val="1900"/>
              </a:lnSpc>
              <a:buNone/>
            </a:pPr>
            <a:r>
              <a:rPr lang="en-US" sz="1500" dirty="0">
                <a:solidFill>
                  <a:srgbClr val="2B2E3C"/>
                </a:solidFill>
                <a:latin typeface="Bitter Medium" pitchFamily="34" charset="0"/>
                <a:ea typeface="Bitter Medium" pitchFamily="34" charset="-122"/>
                <a:cs typeface="Bitter Medium" pitchFamily="34" charset="-120"/>
              </a:rPr>
              <a:t>SonarCloud</a:t>
            </a:r>
            <a:endParaRPr lang="en-US" sz="1500" dirty="0"/>
          </a:p>
        </p:txBody>
      </p:sp>
      <p:sp>
        <p:nvSpPr>
          <p:cNvPr id="21" name="Text 13"/>
          <p:cNvSpPr/>
          <p:nvPr/>
        </p:nvSpPr>
        <p:spPr>
          <a:xfrm>
            <a:off x="7391162" y="5823704"/>
            <a:ext cx="6048375" cy="221575"/>
          </a:xfrm>
          <a:prstGeom prst="rect">
            <a:avLst/>
          </a:prstGeom>
          <a:noFill/>
          <a:ln/>
        </p:spPr>
        <p:txBody>
          <a:bodyPr wrap="none" lIns="0" tIns="0" rIns="0" bIns="0" rtlCol="0" anchor="t"/>
          <a:lstStyle/>
          <a:p>
            <a:pPr algn="l" indent="0" marL="0">
              <a:lnSpc>
                <a:spcPts val="1700"/>
              </a:lnSpc>
              <a:buNone/>
            </a:pPr>
            <a:r>
              <a:rPr lang="en-US" sz="1200" dirty="0">
                <a:solidFill>
                  <a:srgbClr val="2B2E3C"/>
                </a:solidFill>
                <a:latin typeface="Open Sans" pitchFamily="34" charset="0"/>
                <a:ea typeface="Open Sans" pitchFamily="34" charset="-122"/>
                <a:cs typeface="Open Sans" pitchFamily="34" charset="-120"/>
              </a:rPr>
              <a:t>Code quality analysis</a:t>
            </a:r>
            <a:endParaRPr lang="en-US" sz="1200" dirty="0"/>
          </a:p>
        </p:txBody>
      </p:sp>
      <p:pic>
        <p:nvPicPr>
          <p:cNvPr id="22" name="Image 6" descr="preencoded.png">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90863" y="6288286"/>
            <a:ext cx="465892" cy="465892"/>
          </a:xfrm>
          <a:prstGeom prst="rect">
            <a:avLst/>
          </a:prstGeom>
        </p:spPr>
      </p:pic>
      <p:sp>
        <p:nvSpPr>
          <p:cNvPr id="23" name="Text 14"/>
          <p:cNvSpPr/>
          <p:nvPr/>
        </p:nvSpPr>
        <p:spPr>
          <a:xfrm>
            <a:off x="1190863" y="6906101"/>
            <a:ext cx="1941552" cy="242649"/>
          </a:xfrm>
          <a:prstGeom prst="rect">
            <a:avLst/>
          </a:prstGeom>
          <a:noFill/>
          <a:ln/>
        </p:spPr>
        <p:txBody>
          <a:bodyPr wrap="none" lIns="0" tIns="0" rIns="0" bIns="0" rtlCol="0" anchor="t"/>
          <a:lstStyle/>
          <a:p>
            <a:pPr algn="l" indent="0" marL="0">
              <a:lnSpc>
                <a:spcPts val="1900"/>
              </a:lnSpc>
              <a:buNone/>
            </a:pPr>
            <a:r>
              <a:rPr lang="en-US" sz="1500" dirty="0">
                <a:solidFill>
                  <a:srgbClr val="2B2E3C"/>
                </a:solidFill>
                <a:latin typeface="Bitter Medium" pitchFamily="34" charset="0"/>
                <a:ea typeface="Bitter Medium" pitchFamily="34" charset="-122"/>
                <a:cs typeface="Bitter Medium" pitchFamily="34" charset="-120"/>
              </a:rPr>
              <a:t>Render</a:t>
            </a:r>
            <a:endParaRPr lang="en-US" sz="1500" dirty="0"/>
          </a:p>
        </p:txBody>
      </p:sp>
      <p:sp>
        <p:nvSpPr>
          <p:cNvPr id="24" name="Text 15"/>
          <p:cNvSpPr/>
          <p:nvPr/>
        </p:nvSpPr>
        <p:spPr>
          <a:xfrm>
            <a:off x="1190863" y="7221617"/>
            <a:ext cx="6048375" cy="221575"/>
          </a:xfrm>
          <a:prstGeom prst="rect">
            <a:avLst/>
          </a:prstGeom>
          <a:noFill/>
          <a:ln/>
        </p:spPr>
        <p:txBody>
          <a:bodyPr wrap="none" lIns="0" tIns="0" rIns="0" bIns="0" rtlCol="0" anchor="t"/>
          <a:lstStyle/>
          <a:p>
            <a:pPr algn="l" indent="0" marL="0">
              <a:lnSpc>
                <a:spcPts val="1700"/>
              </a:lnSpc>
              <a:buNone/>
            </a:pPr>
            <a:r>
              <a:rPr lang="en-US" sz="1200" dirty="0">
                <a:solidFill>
                  <a:srgbClr val="2B2E3C"/>
                </a:solidFill>
                <a:latin typeface="Open Sans" pitchFamily="34" charset="0"/>
                <a:ea typeface="Open Sans" pitchFamily="34" charset="-122"/>
                <a:cs typeface="Open Sans" pitchFamily="34" charset="-120"/>
              </a:rPr>
              <a:t>Backend deployment platform</a:t>
            </a:r>
            <a:endParaRPr lang="en-US" sz="1200" dirty="0"/>
          </a:p>
        </p:txBody>
      </p:sp>
      <p:pic>
        <p:nvPicPr>
          <p:cNvPr id="25" name="Image 7" descr="preencoded.png">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391162" y="6288286"/>
            <a:ext cx="465892" cy="465892"/>
          </a:xfrm>
          <a:prstGeom prst="rect">
            <a:avLst/>
          </a:prstGeom>
        </p:spPr>
      </p:pic>
      <p:sp>
        <p:nvSpPr>
          <p:cNvPr id="26" name="Text 16"/>
          <p:cNvSpPr/>
          <p:nvPr/>
        </p:nvSpPr>
        <p:spPr>
          <a:xfrm>
            <a:off x="7391162" y="6906101"/>
            <a:ext cx="1941552" cy="242649"/>
          </a:xfrm>
          <a:prstGeom prst="rect">
            <a:avLst/>
          </a:prstGeom>
          <a:noFill/>
          <a:ln/>
        </p:spPr>
        <p:txBody>
          <a:bodyPr wrap="none" lIns="0" tIns="0" rIns="0" bIns="0" rtlCol="0" anchor="t"/>
          <a:lstStyle/>
          <a:p>
            <a:pPr algn="l" indent="0" marL="0">
              <a:lnSpc>
                <a:spcPts val="1900"/>
              </a:lnSpc>
              <a:buNone/>
            </a:pPr>
            <a:r>
              <a:rPr lang="en-US" sz="1500" dirty="0">
                <a:solidFill>
                  <a:srgbClr val="2B2E3C"/>
                </a:solidFill>
                <a:latin typeface="Bitter Medium" pitchFamily="34" charset="0"/>
                <a:ea typeface="Bitter Medium" pitchFamily="34" charset="-122"/>
                <a:cs typeface="Bitter Medium" pitchFamily="34" charset="-120"/>
              </a:rPr>
              <a:t>Vercel</a:t>
            </a:r>
            <a:endParaRPr lang="en-US" sz="1500" dirty="0"/>
          </a:p>
        </p:txBody>
      </p:sp>
      <p:sp>
        <p:nvSpPr>
          <p:cNvPr id="27" name="Text 17"/>
          <p:cNvSpPr/>
          <p:nvPr/>
        </p:nvSpPr>
        <p:spPr>
          <a:xfrm>
            <a:off x="7391162" y="7221617"/>
            <a:ext cx="6048375" cy="221575"/>
          </a:xfrm>
          <a:prstGeom prst="rect">
            <a:avLst/>
          </a:prstGeom>
          <a:noFill/>
          <a:ln/>
        </p:spPr>
        <p:txBody>
          <a:bodyPr wrap="none" lIns="0" tIns="0" rIns="0" bIns="0" rtlCol="0" anchor="t"/>
          <a:lstStyle/>
          <a:p>
            <a:pPr algn="l" indent="0" marL="0">
              <a:lnSpc>
                <a:spcPts val="1700"/>
              </a:lnSpc>
              <a:buNone/>
            </a:pPr>
            <a:r>
              <a:rPr lang="en-US" sz="1200" dirty="0">
                <a:solidFill>
                  <a:srgbClr val="2B2E3C"/>
                </a:solidFill>
                <a:latin typeface="Open Sans" pitchFamily="34" charset="0"/>
                <a:ea typeface="Open Sans" pitchFamily="34" charset="-122"/>
                <a:cs typeface="Open Sans" pitchFamily="34" charset="-120"/>
              </a:rPr>
              <a:t>Frontend deployment platform</a:t>
            </a:r>
            <a:endParaRPr lang="en-US" sz="1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2026-02-04T17:39:11Z</dcterms:created>
  <dcterms:modified xsi:type="dcterms:W3CDTF">2026-02-04T17:39:11Z</dcterms:modified>
</cp:coreProperties>
</file>